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e6116e82cc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e6116e82cc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e6116e82c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e6116e82c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e6116e82cc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e6116e82cc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e6116e82cc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e6116e82cc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e6116e82cc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e6116e82cc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e6116e82cc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e6116e82cc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e6116e82cc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e6116e82cc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e6116e82cc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e6116e82cc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e4645313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e4645313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e6116e82cc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e6116e82cc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e6116e82c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e6116e82c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e6116e82cc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e6116e82cc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e6116e82cc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e6116e82cc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e6116e82cc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e6116e82cc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e6116e82cc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e6116e82cc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e6116e82cc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e6116e82cc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6116e82cc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6116e82cc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e6116e82cc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e6116e82cc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e6116e82cc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e6116e82cc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e6116e82cc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e6116e82cc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e6116e82cc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e6116e82cc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e6116e82cc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e6116e82cc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12.png"/><Relationship Id="rId5" Type="http://schemas.openxmlformats.org/officeDocument/2006/relationships/hyperlink" Target="https://openconnect.netflix.com/Open-Connect-Overview.pdf"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space.bilibili.com/21630984" TargetMode="External"/><Relationship Id="rId4" Type="http://schemas.openxmlformats.org/officeDocument/2006/relationships/hyperlink" Target="https://www.youtube.com/c/%E5%8F%A4%E5%9F%8E%E7%AE%97%E6%B3%95" TargetMode="External"/><Relationship Id="rId5" Type="http://schemas.openxmlformats.org/officeDocument/2006/relationships/image" Target="../media/image1.png"/><Relationship Id="rId6"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youtube.com/watch?v=NBO88PLGIis&amp;ab_channel=TheTechGranth" TargetMode="External"/><Relationship Id="rId4" Type="http://schemas.openxmlformats.org/officeDocument/2006/relationships/hyperlink" Target="https://systeminterview.com/design-youtube.php" TargetMode="External"/><Relationship Id="rId5" Type="http://schemas.openxmlformats.org/officeDocument/2006/relationships/hyperlink" Target="https://openconnect.netflix.com/Open-Connect-Overview.pdf" TargetMode="External"/><Relationship Id="rId6" Type="http://schemas.openxmlformats.org/officeDocument/2006/relationships/hyperlink" Target="https://www.youtube.com/watch?v=NBO88PLGIis&amp;ab_channel=TheTechGranth"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hyperlink" Target="https://searchdisasterrecovery.techtarget.com/definition/synchronous-replication"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6877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系统设计(三) Design Video Streaming System</a:t>
            </a:r>
            <a:endParaRPr b="1"/>
          </a:p>
        </p:txBody>
      </p:sp>
      <p:sp>
        <p:nvSpPr>
          <p:cNvPr id="55" name="Google Shape;55;p13"/>
          <p:cNvSpPr txBox="1"/>
          <p:nvPr>
            <p:ph idx="1" type="subTitle"/>
          </p:nvPr>
        </p:nvSpPr>
        <p:spPr>
          <a:xfrm>
            <a:off x="311700" y="30486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Youtube / Netflix / Bilibili / Pornhub</a:t>
            </a:r>
            <a:endParaRPr/>
          </a:p>
        </p:txBody>
      </p:sp>
      <p:sp>
        <p:nvSpPr>
          <p:cNvPr id="56" name="Google Shape;56;p13"/>
          <p:cNvSpPr txBox="1"/>
          <p:nvPr/>
        </p:nvSpPr>
        <p:spPr>
          <a:xfrm>
            <a:off x="6360250" y="4092675"/>
            <a:ext cx="210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你们的好朋友Eddie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idx="1" type="body"/>
          </p:nvPr>
        </p:nvSpPr>
        <p:spPr>
          <a:xfrm>
            <a:off x="144300" y="44200"/>
            <a:ext cx="8999700" cy="4767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Clr>
                <a:schemeClr val="dk1"/>
              </a:buClr>
              <a:buSzPts val="1100"/>
              <a:buFont typeface="Arial"/>
              <a:buNone/>
            </a:pPr>
            <a:r>
              <a:rPr b="1" lang="en" sz="1200">
                <a:solidFill>
                  <a:srgbClr val="273239"/>
                </a:solidFill>
                <a:highlight>
                  <a:srgbClr val="FFFFFF"/>
                </a:highlight>
              </a:rPr>
              <a:t>Cassandra 保存历史记录</a:t>
            </a:r>
            <a:endParaRPr b="1" sz="1200">
              <a:solidFill>
                <a:srgbClr val="273239"/>
              </a:solidFill>
              <a:highlight>
                <a:srgbClr val="FFFFFF"/>
              </a:highlight>
            </a:endParaRPr>
          </a:p>
          <a:p>
            <a:pPr indent="0" lvl="0" marL="0" rtl="0" algn="l">
              <a:spcBef>
                <a:spcPts val="0"/>
              </a:spcBef>
              <a:spcAft>
                <a:spcPts val="0"/>
              </a:spcAft>
              <a:buClr>
                <a:schemeClr val="dk1"/>
              </a:buClr>
              <a:buSzPts val="1100"/>
              <a:buFont typeface="Arial"/>
              <a:buNone/>
            </a:pPr>
            <a:r>
              <a:rPr lang="en" sz="1300">
                <a:solidFill>
                  <a:srgbClr val="273239"/>
                </a:solidFill>
                <a:highlight>
                  <a:srgbClr val="FFFFFF"/>
                </a:highlight>
              </a:rPr>
              <a:t>Cassandra is a NoSQL database that can handle large amounts of data and it can also handle heavy write and read. When Netflix started acquiring more users, the viewing history data for each member also started increasing. This increases the total number of viewing history data and it becomes challenging for Netflix to handle this massive amount of data. Netflix scaled the storage of viewing history data-keeping two main goals in their mind…</a:t>
            </a:r>
            <a:endParaRPr sz="1300">
              <a:solidFill>
                <a:srgbClr val="273239"/>
              </a:solidFill>
              <a:highlight>
                <a:srgbClr val="FFFFFF"/>
              </a:highlight>
            </a:endParaRPr>
          </a:p>
          <a:p>
            <a:pPr indent="-311150" lvl="0" marL="685800" rtl="0" algn="l">
              <a:lnSpc>
                <a:spcPct val="158000"/>
              </a:lnSpc>
              <a:spcBef>
                <a:spcPts val="800"/>
              </a:spcBef>
              <a:spcAft>
                <a:spcPts val="0"/>
              </a:spcAft>
              <a:buClr>
                <a:srgbClr val="273239"/>
              </a:buClr>
              <a:buSzPts val="1300"/>
              <a:buChar char="●"/>
            </a:pPr>
            <a:r>
              <a:rPr lang="en" sz="1300">
                <a:solidFill>
                  <a:srgbClr val="273239"/>
                </a:solidFill>
                <a:highlight>
                  <a:srgbClr val="FFFFFF"/>
                </a:highlight>
              </a:rPr>
              <a:t>Smaller Storage Footprint.</a:t>
            </a:r>
            <a:endParaRPr sz="1300">
              <a:solidFill>
                <a:srgbClr val="273239"/>
              </a:solidFill>
              <a:highlight>
                <a:srgbClr val="FFFFFF"/>
              </a:highlight>
            </a:endParaRPr>
          </a:p>
          <a:p>
            <a:pPr indent="-311150" lvl="0" marL="685800" rtl="0" algn="l">
              <a:lnSpc>
                <a:spcPct val="158000"/>
              </a:lnSpc>
              <a:spcBef>
                <a:spcPts val="0"/>
              </a:spcBef>
              <a:spcAft>
                <a:spcPts val="0"/>
              </a:spcAft>
              <a:buClr>
                <a:srgbClr val="273239"/>
              </a:buClr>
              <a:buSzPts val="1300"/>
              <a:buChar char="●"/>
            </a:pPr>
            <a:r>
              <a:rPr lang="en" sz="1300">
                <a:solidFill>
                  <a:srgbClr val="273239"/>
                </a:solidFill>
                <a:highlight>
                  <a:srgbClr val="FFFFFF"/>
                </a:highlight>
              </a:rPr>
              <a:t>Consistent Read/Write Performance as viewing per member grows (viewing history data write to read ratio is about 9:1 in Cassandra).</a:t>
            </a:r>
            <a:endParaRPr sz="1300">
              <a:solidFill>
                <a:srgbClr val="273239"/>
              </a:solidFill>
              <a:highlight>
                <a:srgbClr val="FFFFFF"/>
              </a:highlight>
            </a:endParaRPr>
          </a:p>
          <a:p>
            <a:pPr indent="0" lvl="0" marL="0" rtl="0" algn="l">
              <a:spcBef>
                <a:spcPts val="3600"/>
              </a:spcBef>
              <a:spcAft>
                <a:spcPts val="0"/>
              </a:spcAft>
              <a:buNone/>
            </a:pPr>
            <a:r>
              <a:rPr lang="en" sz="1300">
                <a:solidFill>
                  <a:srgbClr val="273239"/>
                </a:solidFill>
                <a:highlight>
                  <a:srgbClr val="FFFFFF"/>
                </a:highlight>
              </a:rPr>
              <a:t>Initially, the viewing history was stored in Cassandra in a single row. When the users started increasing on Netflix the row sizes as well as the overall data size increased. This resulted in high storage, more operational cost, and slow performance of the application. The solution to this problem was to compress the old rows…</a:t>
            </a:r>
            <a:endParaRPr sz="1300">
              <a:solidFill>
                <a:srgbClr val="273239"/>
              </a:solidFill>
              <a:highlight>
                <a:srgbClr val="FFFFFF"/>
              </a:highlight>
            </a:endParaRPr>
          </a:p>
          <a:p>
            <a:pPr indent="0" lvl="0" marL="0" rtl="0" algn="l">
              <a:spcBef>
                <a:spcPts val="800"/>
              </a:spcBef>
              <a:spcAft>
                <a:spcPts val="0"/>
              </a:spcAft>
              <a:buNone/>
            </a:pPr>
            <a:r>
              <a:rPr lang="en" sz="1300">
                <a:solidFill>
                  <a:srgbClr val="273239"/>
                </a:solidFill>
                <a:highlight>
                  <a:srgbClr val="FFFFFF"/>
                </a:highlight>
              </a:rPr>
              <a:t>Netflix divided the data into two parts… (最新的历史记录， 和久远的已经被压缩的历史记录)</a:t>
            </a:r>
            <a:endParaRPr sz="1300">
              <a:solidFill>
                <a:srgbClr val="273239"/>
              </a:solidFill>
              <a:highlight>
                <a:srgbClr val="FFFFFF"/>
              </a:highlight>
            </a:endParaRPr>
          </a:p>
          <a:p>
            <a:pPr indent="-311150" lvl="0" marL="685800" rtl="0" algn="l">
              <a:lnSpc>
                <a:spcPct val="158000"/>
              </a:lnSpc>
              <a:spcBef>
                <a:spcPts val="800"/>
              </a:spcBef>
              <a:spcAft>
                <a:spcPts val="0"/>
              </a:spcAft>
              <a:buClr>
                <a:srgbClr val="273239"/>
              </a:buClr>
              <a:buSzPts val="1300"/>
              <a:buChar char="●"/>
            </a:pPr>
            <a:r>
              <a:rPr b="1" lang="en" sz="1300">
                <a:solidFill>
                  <a:srgbClr val="273239"/>
                </a:solidFill>
                <a:highlight>
                  <a:srgbClr val="FFFFFF"/>
                </a:highlight>
              </a:rPr>
              <a:t>Live Viewing History (LiveVH):</a:t>
            </a:r>
            <a:r>
              <a:rPr lang="en" sz="1300">
                <a:solidFill>
                  <a:srgbClr val="273239"/>
                </a:solidFill>
                <a:highlight>
                  <a:srgbClr val="FFFFFF"/>
                </a:highlight>
              </a:rPr>
              <a:t> This section included the small number of recent viewing historical data of users with frequent updates. The data is frequently used for the ETL jobs and stored in uncompressed form.</a:t>
            </a:r>
            <a:endParaRPr sz="1300">
              <a:solidFill>
                <a:srgbClr val="273239"/>
              </a:solidFill>
              <a:highlight>
                <a:srgbClr val="FFFFFF"/>
              </a:highlight>
            </a:endParaRPr>
          </a:p>
          <a:p>
            <a:pPr indent="-311150" lvl="0" marL="685800" rtl="0" algn="l">
              <a:lnSpc>
                <a:spcPct val="158000"/>
              </a:lnSpc>
              <a:spcBef>
                <a:spcPts val="0"/>
              </a:spcBef>
              <a:spcAft>
                <a:spcPts val="0"/>
              </a:spcAft>
              <a:buClr>
                <a:srgbClr val="273239"/>
              </a:buClr>
              <a:buSzPts val="1300"/>
              <a:buChar char="●"/>
            </a:pPr>
            <a:r>
              <a:rPr b="1" lang="en" sz="1300">
                <a:solidFill>
                  <a:srgbClr val="273239"/>
                </a:solidFill>
                <a:highlight>
                  <a:srgbClr val="FFFFFF"/>
                </a:highlight>
              </a:rPr>
              <a:t>Compressed Viewing History (CompressedVH):</a:t>
            </a:r>
            <a:r>
              <a:rPr lang="en" sz="1300">
                <a:solidFill>
                  <a:srgbClr val="273239"/>
                </a:solidFill>
                <a:highlight>
                  <a:srgbClr val="FFFFFF"/>
                </a:highlight>
              </a:rPr>
              <a:t> A large amount of older viewing records with rare updates is categorized in this section. The data is stored in a single column per row key, also in compressed form to reduce the storage footprint.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3"/>
          <p:cNvPicPr preferRelativeResize="0"/>
          <p:nvPr/>
        </p:nvPicPr>
        <p:blipFill>
          <a:blip r:embed="rId3">
            <a:alphaModFix/>
          </a:blip>
          <a:stretch>
            <a:fillRect/>
          </a:stretch>
        </p:blipFill>
        <p:spPr>
          <a:xfrm>
            <a:off x="152400" y="152400"/>
            <a:ext cx="8839204" cy="4782147"/>
          </a:xfrm>
          <a:prstGeom prst="rect">
            <a:avLst/>
          </a:prstGeom>
          <a:noFill/>
          <a:ln>
            <a:noFill/>
          </a:ln>
        </p:spPr>
      </p:pic>
      <p:pic>
        <p:nvPicPr>
          <p:cNvPr id="123" name="Google Shape;123;p23"/>
          <p:cNvPicPr preferRelativeResize="0"/>
          <p:nvPr/>
        </p:nvPicPr>
        <p:blipFill>
          <a:blip r:embed="rId4">
            <a:alphaModFix/>
          </a:blip>
          <a:stretch>
            <a:fillRect/>
          </a:stretch>
        </p:blipFill>
        <p:spPr>
          <a:xfrm>
            <a:off x="0" y="0"/>
            <a:ext cx="9144003" cy="5143499"/>
          </a:xfrm>
          <a:prstGeom prst="rect">
            <a:avLst/>
          </a:prstGeom>
          <a:noFill/>
          <a:ln>
            <a:noFill/>
          </a:ln>
        </p:spPr>
      </p:pic>
      <p:sp>
        <p:nvSpPr>
          <p:cNvPr id="124" name="Google Shape;124;p23"/>
          <p:cNvSpPr txBox="1"/>
          <p:nvPr/>
        </p:nvSpPr>
        <p:spPr>
          <a:xfrm>
            <a:off x="217875" y="189450"/>
            <a:ext cx="207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25" name="Google Shape;125;p23"/>
          <p:cNvSpPr txBox="1"/>
          <p:nvPr/>
        </p:nvSpPr>
        <p:spPr>
          <a:xfrm>
            <a:off x="265225" y="217875"/>
            <a:ext cx="18567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Encoder: To encode each uploaded video into multiple formats.</a:t>
            </a:r>
            <a:endParaRPr b="1">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700">
                <a:highlight>
                  <a:schemeClr val="lt1"/>
                </a:highlight>
              </a:rPr>
              <a:t>Detailed Component Design</a:t>
            </a:r>
            <a:endParaRPr>
              <a:highlight>
                <a:schemeClr val="lt1"/>
              </a:highlight>
            </a:endParaRPr>
          </a:p>
        </p:txBody>
      </p:sp>
      <p:sp>
        <p:nvSpPr>
          <p:cNvPr id="131" name="Google Shape;131;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a:t>Read Heavy System.</a:t>
            </a:r>
            <a:endParaRPr/>
          </a:p>
          <a:p>
            <a:pPr indent="0" lvl="0" marL="0" rtl="0" algn="l">
              <a:spcBef>
                <a:spcPts val="1200"/>
              </a:spcBef>
              <a:spcAft>
                <a:spcPts val="0"/>
              </a:spcAft>
              <a:buNone/>
            </a:pPr>
            <a:r>
              <a:rPr lang="en"/>
              <a:t>数据存在HDFS or GlusterFS</a:t>
            </a:r>
            <a:endParaRPr/>
          </a:p>
          <a:p>
            <a:pPr indent="0" lvl="0" marL="0" rtl="0" algn="l">
              <a:spcBef>
                <a:spcPts val="1200"/>
              </a:spcBef>
              <a:spcAft>
                <a:spcPts val="0"/>
              </a:spcAft>
              <a:buNone/>
            </a:pPr>
            <a:r>
              <a:rPr lang="en"/>
              <a:t>我们如何控制这么多的read？ 我们把read, write traffic分开， read可以load balance到不同的机器上，write可以先写到primary/master, secondary/slave慢慢写，略有延迟。write的时候我们先压缩一个480p出来，1小时后再压缩一个1080p, 1440p. </a:t>
            </a:r>
            <a:endParaRPr/>
          </a:p>
          <a:p>
            <a:pPr indent="0" lvl="0" marL="0" rtl="0" algn="l">
              <a:spcBef>
                <a:spcPts val="1200"/>
              </a:spcBef>
              <a:spcAft>
                <a:spcPts val="0"/>
              </a:spcAft>
              <a:buNone/>
            </a:pPr>
            <a:r>
              <a:rPr lang="en"/>
              <a:t>（这里对比bilibili和youtube，b站一次成型速度慢一点，youtube先出小样后高清但是最终品质更好）</a:t>
            </a:r>
            <a:endParaRPr/>
          </a:p>
          <a:p>
            <a:pPr indent="0" lvl="0" marL="0" rtl="0" algn="l">
              <a:spcBef>
                <a:spcPts val="1200"/>
              </a:spcBef>
              <a:spcAft>
                <a:spcPts val="0"/>
              </a:spcAft>
              <a:buNone/>
            </a:pPr>
            <a:r>
              <a:rPr lang="en"/>
              <a:t>DDIA 199页： partition(for write) and replication(for read)</a:t>
            </a:r>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2840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2150">
                <a:solidFill>
                  <a:srgbClr val="3D3D4E"/>
                </a:solidFill>
                <a:highlight>
                  <a:srgbClr val="FFFFFF"/>
                </a:highlight>
                <a:latin typeface="Georgia"/>
                <a:ea typeface="Georgia"/>
                <a:cs typeface="Georgia"/>
                <a:sym typeface="Georgia"/>
              </a:rPr>
              <a:t>Video Encoding: </a:t>
            </a:r>
            <a:r>
              <a:rPr lang="en" sz="1350">
                <a:solidFill>
                  <a:srgbClr val="3D3D4E"/>
                </a:solidFill>
                <a:highlight>
                  <a:srgbClr val="FFFFFF"/>
                </a:highlight>
                <a:latin typeface="Georgia"/>
                <a:ea typeface="Georgia"/>
                <a:cs typeface="Georgia"/>
                <a:sym typeface="Georgia"/>
              </a:rPr>
              <a:t>Newly uploaded videos are stored on the server, and a new task is added to the processing queue to encode the video into multiple formats. Once all the encoding is completed, the uploader will be notified, and the video is made available for view/sharing.</a:t>
            </a:r>
            <a:endParaRPr sz="3600"/>
          </a:p>
        </p:txBody>
      </p:sp>
      <p:pic>
        <p:nvPicPr>
          <p:cNvPr id="137" name="Google Shape;137;p25"/>
          <p:cNvPicPr preferRelativeResize="0"/>
          <p:nvPr/>
        </p:nvPicPr>
        <p:blipFill>
          <a:blip r:embed="rId3">
            <a:alphaModFix/>
          </a:blip>
          <a:stretch>
            <a:fillRect/>
          </a:stretch>
        </p:blipFill>
        <p:spPr>
          <a:xfrm>
            <a:off x="0" y="1240875"/>
            <a:ext cx="5762374" cy="3457425"/>
          </a:xfrm>
          <a:prstGeom prst="rect">
            <a:avLst/>
          </a:prstGeom>
          <a:noFill/>
          <a:ln>
            <a:noFill/>
          </a:ln>
        </p:spPr>
      </p:pic>
      <p:sp>
        <p:nvSpPr>
          <p:cNvPr id="138" name="Google Shape;138;p25"/>
          <p:cNvSpPr txBox="1"/>
          <p:nvPr/>
        </p:nvSpPr>
        <p:spPr>
          <a:xfrm>
            <a:off x="6052850" y="1373500"/>
            <a:ext cx="2917500" cy="378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为啥我们要encoding？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1.raw video太大了，比如我的原视频都是3GB以上</a:t>
            </a:r>
            <a:endParaRPr/>
          </a:p>
          <a:p>
            <a:pPr indent="0" lvl="0" marL="0" rtl="0" algn="l">
              <a:spcBef>
                <a:spcPts val="0"/>
              </a:spcBef>
              <a:spcAft>
                <a:spcPts val="0"/>
              </a:spcAft>
              <a:buNone/>
            </a:pPr>
            <a:r>
              <a:rPr lang="en"/>
              <a:t>2.很多设备浏览器只支持特定格式视频</a:t>
            </a:r>
            <a:endParaRPr/>
          </a:p>
          <a:p>
            <a:pPr indent="0" lvl="0" marL="0" rtl="0" algn="l">
              <a:spcBef>
                <a:spcPts val="0"/>
              </a:spcBef>
              <a:spcAft>
                <a:spcPts val="0"/>
              </a:spcAft>
              <a:buNone/>
            </a:pPr>
            <a:r>
              <a:rPr lang="en"/>
              <a:t>3. 网络卡需要自动标清，流畅</a:t>
            </a:r>
            <a:endParaRPr/>
          </a:p>
          <a:p>
            <a:pPr indent="0" lvl="0" marL="0" rtl="0" algn="l">
              <a:spcBef>
                <a:spcPts val="0"/>
              </a:spcBef>
              <a:spcAft>
                <a:spcPts val="0"/>
              </a:spcAft>
              <a:buNone/>
            </a:pPr>
            <a:r>
              <a:rPr lang="en"/>
              <a:t>4. 像我这样的1GB网络用户需要提供4k超清</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encoding format?</a:t>
            </a:r>
            <a:endParaRPr/>
          </a:p>
          <a:p>
            <a:pPr indent="-317500" lvl="0" marL="457200" rtl="0" algn="l">
              <a:spcBef>
                <a:spcPts val="0"/>
              </a:spcBef>
              <a:spcAft>
                <a:spcPts val="0"/>
              </a:spcAft>
              <a:buSzPts val="1400"/>
              <a:buAutoNum type="arabicPeriod"/>
            </a:pPr>
            <a:r>
              <a:rPr lang="en" sz="1200">
                <a:solidFill>
                  <a:srgbClr val="212529"/>
                </a:solidFill>
                <a:highlight>
                  <a:srgbClr val="FFFFFF"/>
                </a:highlight>
                <a:latin typeface="Roboto"/>
                <a:ea typeface="Roboto"/>
                <a:cs typeface="Roboto"/>
                <a:sym typeface="Roboto"/>
              </a:rPr>
              <a:t>Container: avi, mov, mp4,dash, hls</a:t>
            </a:r>
            <a:endParaRPr sz="1200">
              <a:solidFill>
                <a:srgbClr val="212529"/>
              </a:solidFill>
              <a:highlight>
                <a:srgbClr val="FFFFFF"/>
              </a:highlight>
              <a:latin typeface="Roboto"/>
              <a:ea typeface="Roboto"/>
              <a:cs typeface="Roboto"/>
              <a:sym typeface="Roboto"/>
            </a:endParaRPr>
          </a:p>
          <a:p>
            <a:pPr indent="-304800" lvl="0" marL="457200" rtl="0" algn="l">
              <a:spcBef>
                <a:spcPts val="0"/>
              </a:spcBef>
              <a:spcAft>
                <a:spcPts val="0"/>
              </a:spcAft>
              <a:buClr>
                <a:srgbClr val="212529"/>
              </a:buClr>
              <a:buSzPts val="1200"/>
              <a:buFont typeface="Roboto"/>
              <a:buAutoNum type="arabicPeriod"/>
            </a:pPr>
            <a:r>
              <a:rPr lang="en" sz="1200">
                <a:solidFill>
                  <a:srgbClr val="212529"/>
                </a:solidFill>
                <a:highlight>
                  <a:srgbClr val="FFFFFF"/>
                </a:highlight>
                <a:latin typeface="Roboto"/>
                <a:ea typeface="Roboto"/>
                <a:cs typeface="Roboto"/>
                <a:sym typeface="Roboto"/>
              </a:rPr>
              <a:t>Codecs: 压缩视频算法 H.264， VP9, HEVC</a:t>
            </a:r>
            <a:endParaRPr sz="1200">
              <a:solidFill>
                <a:srgbClr val="212529"/>
              </a:solidFill>
              <a:highlight>
                <a:srgbClr val="FFFFFF"/>
              </a:highlight>
              <a:latin typeface="Roboto"/>
              <a:ea typeface="Roboto"/>
              <a:cs typeface="Roboto"/>
              <a:sym typeface="Roboto"/>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39" name="Google Shape;139;p25"/>
          <p:cNvSpPr txBox="1"/>
          <p:nvPr/>
        </p:nvSpPr>
        <p:spPr>
          <a:xfrm>
            <a:off x="158125" y="1198475"/>
            <a:ext cx="1956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多</a:t>
            </a:r>
            <a:r>
              <a:rPr lang="en"/>
              <a:t>设备多平台的支持</a:t>
            </a:r>
            <a:endParaRPr/>
          </a:p>
          <a:p>
            <a:pPr indent="0" lvl="0" marL="0" rtl="0" algn="l">
              <a:spcBef>
                <a:spcPts val="0"/>
              </a:spcBef>
              <a:spcAft>
                <a:spcPts val="0"/>
              </a:spcAft>
              <a:buNone/>
            </a:pPr>
            <a:r>
              <a:rPr lang="en"/>
              <a:t>手机 &lt;&gt; 计算机</a:t>
            </a:r>
            <a:endParaRPr/>
          </a:p>
        </p:txBody>
      </p:sp>
      <p:sp>
        <p:nvSpPr>
          <p:cNvPr id="140" name="Google Shape;140;p25"/>
          <p:cNvSpPr txBox="1"/>
          <p:nvPr/>
        </p:nvSpPr>
        <p:spPr>
          <a:xfrm>
            <a:off x="345400" y="1740450"/>
            <a:ext cx="2047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大视频断点续传加offset，现在切成10s一个chunk.</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400"/>
              </a:spcAft>
              <a:buSzPts val="990"/>
              <a:buNone/>
            </a:pPr>
            <a:r>
              <a:rPr lang="en" sz="2220"/>
              <a:t>Directed acyclic graph (DAG) model for vi</a:t>
            </a:r>
            <a:r>
              <a:rPr lang="en" sz="2220"/>
              <a:t>deo encoding </a:t>
            </a:r>
            <a:r>
              <a:rPr lang="en" sz="2220"/>
              <a:t>平行处理</a:t>
            </a:r>
            <a:endParaRPr sz="2220"/>
          </a:p>
        </p:txBody>
      </p:sp>
      <p:pic>
        <p:nvPicPr>
          <p:cNvPr id="146" name="Google Shape;146;p26"/>
          <p:cNvPicPr preferRelativeResize="0"/>
          <p:nvPr/>
        </p:nvPicPr>
        <p:blipFill rotWithShape="1">
          <a:blip r:embed="rId3">
            <a:alphaModFix/>
          </a:blip>
          <a:srcRect b="0" l="7944" r="0" t="0"/>
          <a:stretch/>
        </p:blipFill>
        <p:spPr>
          <a:xfrm>
            <a:off x="198925" y="1113275"/>
            <a:ext cx="5487325" cy="3820975"/>
          </a:xfrm>
          <a:prstGeom prst="rect">
            <a:avLst/>
          </a:prstGeom>
          <a:noFill/>
          <a:ln>
            <a:noFill/>
          </a:ln>
        </p:spPr>
      </p:pic>
      <p:sp>
        <p:nvSpPr>
          <p:cNvPr id="147" name="Google Shape;147;p26"/>
          <p:cNvSpPr txBox="1"/>
          <p:nvPr/>
        </p:nvSpPr>
        <p:spPr>
          <a:xfrm>
            <a:off x="5806575" y="1269250"/>
            <a:ext cx="3186000" cy="29481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n" sz="1350">
                <a:solidFill>
                  <a:srgbClr val="212529"/>
                </a:solidFill>
                <a:highlight>
                  <a:srgbClr val="FFFFFF"/>
                </a:highlight>
                <a:latin typeface="Roboto"/>
                <a:ea typeface="Roboto"/>
                <a:cs typeface="Roboto"/>
                <a:sym typeface="Roboto"/>
              </a:rPr>
              <a:t>Directed acyclic graph (DAG) model</a:t>
            </a:r>
            <a:endParaRPr b="1" sz="1350">
              <a:solidFill>
                <a:srgbClr val="212529"/>
              </a:solidFill>
              <a:highlight>
                <a:srgbClr val="FFFFFF"/>
              </a:highlight>
              <a:latin typeface="Roboto"/>
              <a:ea typeface="Roboto"/>
              <a:cs typeface="Roboto"/>
              <a:sym typeface="Roboto"/>
            </a:endParaRPr>
          </a:p>
          <a:p>
            <a:pPr indent="0" lvl="0" marL="0" rtl="0" algn="l">
              <a:lnSpc>
                <a:spcPct val="115000"/>
              </a:lnSpc>
              <a:spcBef>
                <a:spcPts val="400"/>
              </a:spcBef>
              <a:spcAft>
                <a:spcPts val="0"/>
              </a:spcAft>
              <a:buNone/>
            </a:pPr>
            <a:r>
              <a:rPr lang="en" sz="1200">
                <a:solidFill>
                  <a:srgbClr val="212529"/>
                </a:solidFill>
                <a:highlight>
                  <a:srgbClr val="FFFFFF"/>
                </a:highlight>
                <a:latin typeface="Roboto"/>
                <a:ea typeface="Roboto"/>
                <a:cs typeface="Roboto"/>
                <a:sym typeface="Roboto"/>
              </a:rPr>
              <a:t>Transcoding a video is computationally expensive and time-consuming. Besides, different content creators may have different video processing requirements. For instance, some content creators require watermarks on top of their videos, some provide thumbnail images themselves, and some upload high definition videos, whereas others do not.</a:t>
            </a:r>
            <a:endParaRPr sz="1200">
              <a:solidFill>
                <a:srgbClr val="212529"/>
              </a:solidFill>
              <a:highlight>
                <a:srgbClr val="FFFFFF"/>
              </a:highlight>
              <a:latin typeface="Roboto"/>
              <a:ea typeface="Roboto"/>
              <a:cs typeface="Roboto"/>
              <a:sym typeface="Roboto"/>
            </a:endParaRPr>
          </a:p>
          <a:p>
            <a:pPr indent="0" lvl="0" marL="0" rtl="0" algn="l">
              <a:lnSpc>
                <a:spcPct val="115000"/>
              </a:lnSpc>
              <a:spcBef>
                <a:spcPts val="1200"/>
              </a:spcBef>
              <a:spcAft>
                <a:spcPts val="1200"/>
              </a:spcAft>
              <a:buNone/>
            </a:pPr>
            <a:r>
              <a:rPr lang="en" sz="1200">
                <a:solidFill>
                  <a:srgbClr val="212529"/>
                </a:solidFill>
                <a:highlight>
                  <a:srgbClr val="FFFFFF"/>
                </a:highlight>
                <a:latin typeface="Roboto"/>
                <a:ea typeface="Roboto"/>
                <a:cs typeface="Roboto"/>
                <a:sym typeface="Roboto"/>
              </a:rPr>
              <a:t>To support different video processing pipelines and maintain high parallelism</a:t>
            </a:r>
            <a:endParaRPr sz="1100">
              <a:solidFill>
                <a:schemeClr val="dk1"/>
              </a:solidFill>
            </a:endParaRPr>
          </a:p>
        </p:txBody>
      </p:sp>
      <p:sp>
        <p:nvSpPr>
          <p:cNvPr id="148" name="Google Shape;148;p26"/>
          <p:cNvSpPr txBox="1"/>
          <p:nvPr/>
        </p:nvSpPr>
        <p:spPr>
          <a:xfrm>
            <a:off x="4215200" y="1742925"/>
            <a:ext cx="16482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1.</a:t>
            </a:r>
            <a:r>
              <a:rPr lang="en"/>
              <a:t>检查有没有少儿不宜</a:t>
            </a:r>
            <a:endParaRPr/>
          </a:p>
          <a:p>
            <a:pPr indent="0" lvl="0" marL="0" rtl="0" algn="l">
              <a:spcBef>
                <a:spcPts val="0"/>
              </a:spcBef>
              <a:spcAft>
                <a:spcPts val="0"/>
              </a:spcAft>
              <a:buNone/>
            </a:pPr>
            <a:r>
              <a:rPr lang="en"/>
              <a:t>2. 不同分辨率转化</a:t>
            </a:r>
            <a:endParaRPr/>
          </a:p>
          <a:p>
            <a:pPr indent="0" lvl="0" marL="0" rtl="0" algn="l">
              <a:spcBef>
                <a:spcPts val="0"/>
              </a:spcBef>
              <a:spcAft>
                <a:spcPts val="0"/>
              </a:spcAft>
              <a:buNone/>
            </a:pPr>
            <a:r>
              <a:rPr lang="en"/>
              <a:t>3. 预览图</a:t>
            </a:r>
            <a:endParaRPr/>
          </a:p>
          <a:p>
            <a:pPr indent="0" lvl="0" marL="0" rtl="0" algn="l">
              <a:spcBef>
                <a:spcPts val="0"/>
              </a:spcBef>
              <a:spcAft>
                <a:spcPts val="0"/>
              </a:spcAft>
              <a:buNone/>
            </a:pPr>
            <a:r>
              <a:rPr lang="en"/>
              <a:t>4. 加水印</a:t>
            </a:r>
            <a:endParaRPr/>
          </a:p>
        </p:txBody>
      </p:sp>
      <p:sp>
        <p:nvSpPr>
          <p:cNvPr id="149" name="Google Shape;149;p26"/>
          <p:cNvSpPr txBox="1"/>
          <p:nvPr/>
        </p:nvSpPr>
        <p:spPr>
          <a:xfrm>
            <a:off x="166450" y="1090275"/>
            <a:ext cx="21474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新</a:t>
            </a:r>
            <a:r>
              <a:rPr lang="en"/>
              <a:t>上传视频的一致性</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上传之后本地用户很快看到，很远的大洋彼岸的用户无法立即看到，eventual consistent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7"/>
          <p:cNvPicPr preferRelativeResize="0"/>
          <p:nvPr/>
        </p:nvPicPr>
        <p:blipFill>
          <a:blip r:embed="rId3">
            <a:alphaModFix/>
          </a:blip>
          <a:stretch>
            <a:fillRect/>
          </a:stretch>
        </p:blipFill>
        <p:spPr>
          <a:xfrm>
            <a:off x="1251200" y="0"/>
            <a:ext cx="6734024" cy="2199275"/>
          </a:xfrm>
          <a:prstGeom prst="rect">
            <a:avLst/>
          </a:prstGeom>
          <a:noFill/>
          <a:ln>
            <a:noFill/>
          </a:ln>
        </p:spPr>
      </p:pic>
      <p:sp>
        <p:nvSpPr>
          <p:cNvPr id="155" name="Google Shape;155;p27"/>
          <p:cNvSpPr txBox="1"/>
          <p:nvPr/>
        </p:nvSpPr>
        <p:spPr>
          <a:xfrm>
            <a:off x="531275" y="284988"/>
            <a:ext cx="2748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分割视频长度, 或者分割by scence, not by timestamp,这样用户的体验会很好，不会电影高频突然lag.</a:t>
            </a:r>
            <a:endParaRPr/>
          </a:p>
          <a:p>
            <a:pPr indent="0" lvl="0" marL="0" rtl="0" algn="l">
              <a:spcBef>
                <a:spcPts val="0"/>
              </a:spcBef>
              <a:spcAft>
                <a:spcPts val="0"/>
              </a:spcAft>
              <a:buNone/>
            </a:pPr>
            <a:r>
              <a:rPr lang="en"/>
              <a:t>视频分割成trunk，业界通常都切到10s以内，通常4-7s左右，</a:t>
            </a:r>
            <a:endParaRPr/>
          </a:p>
        </p:txBody>
      </p:sp>
      <p:pic>
        <p:nvPicPr>
          <p:cNvPr id="156" name="Google Shape;156;p27"/>
          <p:cNvPicPr preferRelativeResize="0"/>
          <p:nvPr/>
        </p:nvPicPr>
        <p:blipFill>
          <a:blip r:embed="rId4">
            <a:alphaModFix/>
          </a:blip>
          <a:stretch>
            <a:fillRect/>
          </a:stretch>
        </p:blipFill>
        <p:spPr>
          <a:xfrm>
            <a:off x="1677500" y="2199275"/>
            <a:ext cx="5246351" cy="2944225"/>
          </a:xfrm>
          <a:prstGeom prst="rect">
            <a:avLst/>
          </a:prstGeom>
          <a:noFill/>
          <a:ln>
            <a:noFill/>
          </a:ln>
        </p:spPr>
      </p:pic>
      <p:sp>
        <p:nvSpPr>
          <p:cNvPr id="157" name="Google Shape;157;p27"/>
          <p:cNvSpPr txBox="1"/>
          <p:nvPr/>
        </p:nvSpPr>
        <p:spPr>
          <a:xfrm>
            <a:off x="6688325" y="3344600"/>
            <a:ext cx="1629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分割视频</a:t>
            </a:r>
            <a:r>
              <a:rPr lang="en"/>
              <a:t>内容并放入queue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8"/>
          <p:cNvPicPr preferRelativeResize="0"/>
          <p:nvPr/>
        </p:nvPicPr>
        <p:blipFill>
          <a:blip r:embed="rId3">
            <a:alphaModFix/>
          </a:blip>
          <a:stretch>
            <a:fillRect/>
          </a:stretch>
        </p:blipFill>
        <p:spPr>
          <a:xfrm>
            <a:off x="517175" y="2433650"/>
            <a:ext cx="8268551" cy="2709850"/>
          </a:xfrm>
          <a:prstGeom prst="rect">
            <a:avLst/>
          </a:prstGeom>
          <a:noFill/>
          <a:ln>
            <a:noFill/>
          </a:ln>
        </p:spPr>
      </p:pic>
      <p:sp>
        <p:nvSpPr>
          <p:cNvPr id="163" name="Google Shape;163;p28"/>
          <p:cNvSpPr txBox="1"/>
          <p:nvPr/>
        </p:nvSpPr>
        <p:spPr>
          <a:xfrm>
            <a:off x="115925" y="1465875"/>
            <a:ext cx="26238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没</a:t>
            </a:r>
            <a:r>
              <a:rPr lang="en"/>
              <a:t>开始的任务queue</a:t>
            </a:r>
            <a:endParaRPr/>
          </a:p>
          <a:p>
            <a:pPr indent="0" lvl="0" marL="0" rtl="0" algn="l">
              <a:spcBef>
                <a:spcPts val="0"/>
              </a:spcBef>
              <a:spcAft>
                <a:spcPts val="0"/>
              </a:spcAft>
              <a:buNone/>
            </a:pPr>
            <a:r>
              <a:rPr lang="en"/>
              <a:t>空机器queue</a:t>
            </a:r>
            <a:endParaRPr/>
          </a:p>
          <a:p>
            <a:pPr indent="0" lvl="0" marL="0" rtl="0" algn="l">
              <a:spcBef>
                <a:spcPts val="0"/>
              </a:spcBef>
              <a:spcAft>
                <a:spcPts val="0"/>
              </a:spcAft>
              <a:buNone/>
            </a:pPr>
            <a:r>
              <a:rPr lang="en"/>
              <a:t>正在二者结合运行的queue</a:t>
            </a:r>
            <a:endParaRPr/>
          </a:p>
          <a:p>
            <a:pPr indent="0" lvl="0" marL="0" rtl="0" algn="l">
              <a:spcBef>
                <a:spcPts val="0"/>
              </a:spcBef>
              <a:spcAft>
                <a:spcPts val="0"/>
              </a:spcAft>
              <a:buNone/>
            </a:pPr>
            <a:r>
              <a:rPr lang="en"/>
              <a:t>还有一个调度员</a:t>
            </a:r>
            <a:endParaRPr/>
          </a:p>
        </p:txBody>
      </p:sp>
      <p:pic>
        <p:nvPicPr>
          <p:cNvPr id="164" name="Google Shape;164;p28"/>
          <p:cNvPicPr preferRelativeResize="0"/>
          <p:nvPr/>
        </p:nvPicPr>
        <p:blipFill>
          <a:blip r:embed="rId4">
            <a:alphaModFix/>
          </a:blip>
          <a:stretch>
            <a:fillRect/>
          </a:stretch>
        </p:blipFill>
        <p:spPr>
          <a:xfrm>
            <a:off x="2059800" y="0"/>
            <a:ext cx="5637575" cy="199078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311700" y="228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follow up?</a:t>
            </a:r>
            <a:endParaRPr/>
          </a:p>
        </p:txBody>
      </p:sp>
      <p:sp>
        <p:nvSpPr>
          <p:cNvPr id="170" name="Google Shape;170;p29"/>
          <p:cNvSpPr txBox="1"/>
          <p:nvPr>
            <p:ph idx="1" type="body"/>
          </p:nvPr>
        </p:nvSpPr>
        <p:spPr>
          <a:xfrm>
            <a:off x="56400" y="1017725"/>
            <a:ext cx="5665500" cy="38175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AutoNum type="arabicPeriod"/>
            </a:pPr>
            <a:r>
              <a:rPr lang="en"/>
              <a:t>视频去重run video matching algorithms，上传时候检查，只补缺的部分(checksum)支持断点续传offset</a:t>
            </a:r>
            <a:endParaRPr/>
          </a:p>
          <a:p>
            <a:pPr indent="-334327" lvl="0" marL="457200" rtl="0" algn="l">
              <a:spcBef>
                <a:spcPts val="0"/>
              </a:spcBef>
              <a:spcAft>
                <a:spcPts val="0"/>
              </a:spcAft>
              <a:buSzPct val="100000"/>
              <a:buAutoNum type="arabicPeriod"/>
            </a:pPr>
            <a:r>
              <a:rPr lang="en"/>
              <a:t>优化上传速度： 先分割视频，再parallel上传</a:t>
            </a:r>
            <a:endParaRPr/>
          </a:p>
          <a:p>
            <a:pPr indent="-334327" lvl="0" marL="457200" rtl="0" algn="l">
              <a:spcBef>
                <a:spcPts val="0"/>
              </a:spcBef>
              <a:spcAft>
                <a:spcPts val="0"/>
              </a:spcAft>
              <a:buSzPct val="100000"/>
              <a:buAutoNum type="arabicPeriod"/>
            </a:pPr>
            <a:r>
              <a:rPr lang="en"/>
              <a:t>优化读取速度：全球加更多data center or cdn, 就近。</a:t>
            </a:r>
            <a:endParaRPr/>
          </a:p>
          <a:p>
            <a:pPr indent="-334327" lvl="0" marL="457200" rtl="0" algn="l">
              <a:spcBef>
                <a:spcPts val="0"/>
              </a:spcBef>
              <a:spcAft>
                <a:spcPts val="0"/>
              </a:spcAft>
              <a:buSzPct val="100000"/>
              <a:buAutoNum type="arabicPeriod"/>
            </a:pPr>
            <a:r>
              <a:rPr lang="en"/>
              <a:t>scale up everything: loosely coupled system</a:t>
            </a:r>
            <a:endParaRPr/>
          </a:p>
          <a:p>
            <a:pPr indent="0" lvl="0" marL="457200" rtl="0" algn="l">
              <a:spcBef>
                <a:spcPts val="1200"/>
              </a:spcBef>
              <a:spcAft>
                <a:spcPts val="0"/>
              </a:spcAft>
              <a:buNone/>
            </a:pPr>
            <a:r>
              <a:rPr lang="en"/>
              <a:t>在各个模块之间加message queue</a:t>
            </a:r>
            <a:endParaRPr/>
          </a:p>
          <a:p>
            <a:pPr indent="-334327" lvl="0" marL="457200" rtl="0" algn="l">
              <a:lnSpc>
                <a:spcPct val="120000"/>
              </a:lnSpc>
              <a:spcBef>
                <a:spcPts val="1200"/>
              </a:spcBef>
              <a:spcAft>
                <a:spcPts val="0"/>
              </a:spcAft>
              <a:buSzPct val="100000"/>
              <a:buAutoNum type="arabicPeriod"/>
            </a:pPr>
            <a:r>
              <a:rPr lang="en"/>
              <a:t>Cost-saving optimization: 只在CDN放热门视频； 不热门的视频我们甚至不需要全格式转换不需要很多分辨率；中文热门视频不需要distribute到美国；你比较吊自己搞一个CDN自己用；根据用户view pattern我们也可以把视频搞变化，比如短视频火我们先搞短的，CDN network traffic才是最贵的部分。优化带宽&gt;优化存储</a:t>
            </a:r>
            <a:endParaRPr/>
          </a:p>
        </p:txBody>
      </p:sp>
      <p:pic>
        <p:nvPicPr>
          <p:cNvPr id="171" name="Google Shape;171;p29"/>
          <p:cNvPicPr preferRelativeResize="0"/>
          <p:nvPr/>
        </p:nvPicPr>
        <p:blipFill>
          <a:blip r:embed="rId3">
            <a:alphaModFix/>
          </a:blip>
          <a:stretch>
            <a:fillRect/>
          </a:stretch>
        </p:blipFill>
        <p:spPr>
          <a:xfrm>
            <a:off x="5585475" y="2263900"/>
            <a:ext cx="3558525" cy="19849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30"/>
          <p:cNvPicPr preferRelativeResize="0"/>
          <p:nvPr/>
        </p:nvPicPr>
        <p:blipFill>
          <a:blip r:embed="rId3">
            <a:alphaModFix/>
          </a:blip>
          <a:stretch>
            <a:fillRect/>
          </a:stretch>
        </p:blipFill>
        <p:spPr>
          <a:xfrm>
            <a:off x="2669300" y="0"/>
            <a:ext cx="6474699" cy="3565251"/>
          </a:xfrm>
          <a:prstGeom prst="rect">
            <a:avLst/>
          </a:prstGeom>
          <a:noFill/>
          <a:ln>
            <a:noFill/>
          </a:ln>
        </p:spPr>
      </p:pic>
      <p:pic>
        <p:nvPicPr>
          <p:cNvPr id="177" name="Google Shape;177;p30"/>
          <p:cNvPicPr preferRelativeResize="0"/>
          <p:nvPr/>
        </p:nvPicPr>
        <p:blipFill>
          <a:blip r:embed="rId4">
            <a:alphaModFix/>
          </a:blip>
          <a:stretch>
            <a:fillRect/>
          </a:stretch>
        </p:blipFill>
        <p:spPr>
          <a:xfrm>
            <a:off x="-16650" y="2753975"/>
            <a:ext cx="4024075" cy="2410324"/>
          </a:xfrm>
          <a:prstGeom prst="rect">
            <a:avLst/>
          </a:prstGeom>
          <a:noFill/>
          <a:ln>
            <a:noFill/>
          </a:ln>
        </p:spPr>
      </p:pic>
      <p:sp>
        <p:nvSpPr>
          <p:cNvPr id="178" name="Google Shape;178;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CDN</a:t>
            </a:r>
            <a:endParaRPr/>
          </a:p>
        </p:txBody>
      </p:sp>
      <p:sp>
        <p:nvSpPr>
          <p:cNvPr id="179" name="Google Shape;179;p30"/>
          <p:cNvSpPr txBox="1"/>
          <p:nvPr/>
        </p:nvSpPr>
        <p:spPr>
          <a:xfrm>
            <a:off x="7236700" y="2363675"/>
            <a:ext cx="13941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不同时间可以放入不停的主题的cache，95%的traffic是从OCAs来的</a:t>
            </a:r>
            <a:endParaRPr/>
          </a:p>
        </p:txBody>
      </p:sp>
      <p:sp>
        <p:nvSpPr>
          <p:cNvPr id="180" name="Google Shape;180;p30"/>
          <p:cNvSpPr txBox="1"/>
          <p:nvPr/>
        </p:nvSpPr>
        <p:spPr>
          <a:xfrm>
            <a:off x="5006175" y="40573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5"/>
              </a:rPr>
              <a:t>Open Connect Overview</a:t>
            </a:r>
            <a:r>
              <a:rPr lang="en"/>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20000"/>
              </a:lnSpc>
              <a:spcBef>
                <a:spcPts val="0"/>
              </a:spcBef>
              <a:spcAft>
                <a:spcPts val="400"/>
              </a:spcAft>
              <a:buNone/>
            </a:pPr>
            <a:r>
              <a:rPr b="1" lang="en" sz="2550">
                <a:solidFill>
                  <a:srgbClr val="212529"/>
                </a:solidFill>
                <a:highlight>
                  <a:srgbClr val="FFFFFF"/>
                </a:highlight>
                <a:latin typeface="Roboto"/>
                <a:ea typeface="Roboto"/>
                <a:cs typeface="Roboto"/>
                <a:sym typeface="Roboto"/>
              </a:rPr>
              <a:t>Error handling</a:t>
            </a:r>
            <a:endParaRPr sz="4000"/>
          </a:p>
        </p:txBody>
      </p:sp>
      <p:sp>
        <p:nvSpPr>
          <p:cNvPr id="186" name="Google Shape;186;p31"/>
          <p:cNvSpPr txBox="1"/>
          <p:nvPr>
            <p:ph idx="1" type="body"/>
          </p:nvPr>
        </p:nvSpPr>
        <p:spPr>
          <a:xfrm>
            <a:off x="311700" y="1152475"/>
            <a:ext cx="8520600" cy="1764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可以try的：比如encode错误，多次取消</a:t>
            </a:r>
            <a:endParaRPr/>
          </a:p>
          <a:p>
            <a:pPr indent="-342900" lvl="0" marL="457200" rtl="0" algn="l">
              <a:spcBef>
                <a:spcPts val="0"/>
              </a:spcBef>
              <a:spcAft>
                <a:spcPts val="0"/>
              </a:spcAft>
              <a:buSzPts val="1800"/>
              <a:buAutoNum type="arabicPeriod"/>
            </a:pPr>
            <a:r>
              <a:rPr lang="en"/>
              <a:t>不可retry的比如用户传了个病毒，我们就停止</a:t>
            </a:r>
            <a:endParaRPr/>
          </a:p>
          <a:p>
            <a:pPr indent="-342900" lvl="0" marL="457200" rtl="0" algn="l">
              <a:spcBef>
                <a:spcPts val="0"/>
              </a:spcBef>
              <a:spcAft>
                <a:spcPts val="0"/>
              </a:spcAft>
              <a:buSzPts val="1800"/>
              <a:buAutoNum type="arabicPeriod"/>
            </a:pPr>
            <a:r>
              <a:rPr lang="en"/>
              <a:t>API server down, 我们有consistent hashing下一个机器上</a:t>
            </a:r>
            <a:endParaRPr/>
          </a:p>
          <a:p>
            <a:pPr indent="-342900" lvl="0" marL="457200" rtl="0" algn="l">
              <a:spcBef>
                <a:spcPts val="0"/>
              </a:spcBef>
              <a:spcAft>
                <a:spcPts val="0"/>
              </a:spcAft>
              <a:buSzPts val="1800"/>
              <a:buAutoNum type="arabicPeriod"/>
            </a:pPr>
            <a:r>
              <a:rPr lang="en"/>
              <a:t>DB server down:  master is down我们再选一个master从slave里</a:t>
            </a:r>
            <a:br>
              <a:rPr lang="en"/>
            </a:br>
            <a:r>
              <a:rPr lang="en"/>
              <a:t>                             slave is down, 再起一台机器替换，同时隔壁slave来替代读</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nvSpPr>
        <p:spPr>
          <a:xfrm>
            <a:off x="401050" y="847950"/>
            <a:ext cx="8215800" cy="40104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SzPts val="2800"/>
              <a:buAutoNum type="arabicPeriod"/>
            </a:pPr>
            <a:r>
              <a:rPr lang="en" sz="2800"/>
              <a:t>Requirement clarification</a:t>
            </a:r>
            <a:endParaRPr sz="2800"/>
          </a:p>
          <a:p>
            <a:pPr indent="-406400" lvl="0" marL="457200" rtl="0" algn="l">
              <a:spcBef>
                <a:spcPts val="0"/>
              </a:spcBef>
              <a:spcAft>
                <a:spcPts val="0"/>
              </a:spcAft>
              <a:buSzPts val="2800"/>
              <a:buAutoNum type="arabicPeriod"/>
            </a:pPr>
            <a:r>
              <a:rPr lang="en" sz="2800"/>
              <a:t>Scale of the system - data size</a:t>
            </a:r>
            <a:endParaRPr sz="2800"/>
          </a:p>
          <a:p>
            <a:pPr indent="-406400" lvl="0" marL="457200" rtl="0" algn="l">
              <a:spcBef>
                <a:spcPts val="0"/>
              </a:spcBef>
              <a:spcAft>
                <a:spcPts val="0"/>
              </a:spcAft>
              <a:buSzPts val="2800"/>
              <a:buAutoNum type="arabicPeriod"/>
            </a:pPr>
            <a:r>
              <a:rPr lang="en" sz="2800"/>
              <a:t>API interface </a:t>
            </a:r>
            <a:endParaRPr sz="2800"/>
          </a:p>
          <a:p>
            <a:pPr indent="-406400" lvl="0" marL="457200" rtl="0" algn="l">
              <a:spcBef>
                <a:spcPts val="0"/>
              </a:spcBef>
              <a:spcAft>
                <a:spcPts val="0"/>
              </a:spcAft>
              <a:buSzPts val="2800"/>
              <a:buAutoNum type="arabicPeriod"/>
            </a:pPr>
            <a:r>
              <a:rPr lang="en" sz="2800"/>
              <a:t>Database data-model</a:t>
            </a:r>
            <a:endParaRPr sz="2800"/>
          </a:p>
          <a:p>
            <a:pPr indent="-406400" lvl="0" marL="457200" rtl="0" algn="l">
              <a:spcBef>
                <a:spcPts val="0"/>
              </a:spcBef>
              <a:spcAft>
                <a:spcPts val="0"/>
              </a:spcAft>
              <a:buSzPts val="2800"/>
              <a:buAutoNum type="arabicPeriod"/>
            </a:pPr>
            <a:r>
              <a:rPr lang="en" sz="2800"/>
              <a:t>High-level design(draw a picture)</a:t>
            </a:r>
            <a:endParaRPr sz="2800"/>
          </a:p>
          <a:p>
            <a:pPr indent="-406400" lvl="0" marL="457200" rtl="0" algn="l">
              <a:spcBef>
                <a:spcPts val="0"/>
              </a:spcBef>
              <a:spcAft>
                <a:spcPts val="0"/>
              </a:spcAft>
              <a:buSzPts val="2800"/>
              <a:buAutoNum type="arabicPeriod"/>
            </a:pPr>
            <a:r>
              <a:rPr lang="en" sz="2800"/>
              <a:t>Detailed design(corner case of user user case, cache, load balance, optimize)</a:t>
            </a:r>
            <a:endParaRPr sz="2800"/>
          </a:p>
          <a:p>
            <a:pPr indent="-406400" lvl="0" marL="457200" rtl="0" algn="l">
              <a:spcBef>
                <a:spcPts val="0"/>
              </a:spcBef>
              <a:spcAft>
                <a:spcPts val="0"/>
              </a:spcAft>
              <a:buSzPts val="2800"/>
              <a:buAutoNum type="arabicPeriod"/>
            </a:pPr>
            <a:r>
              <a:rPr lang="en" sz="2800"/>
              <a:t>Bottlenecks (single point of failure, replicas of the data if lost, monitoring, alart, autofix/ticket)</a:t>
            </a:r>
            <a:endParaRPr sz="3200">
              <a:solidFill>
                <a:schemeClr val="dk1"/>
              </a:solidFill>
              <a:highlight>
                <a:srgbClr val="E2F4C7"/>
              </a:highlight>
            </a:endParaRPr>
          </a:p>
        </p:txBody>
      </p:sp>
      <p:sp>
        <p:nvSpPr>
          <p:cNvPr id="62" name="Google Shape;62;p14"/>
          <p:cNvSpPr txBox="1"/>
          <p:nvPr/>
        </p:nvSpPr>
        <p:spPr>
          <a:xfrm>
            <a:off x="401050" y="114575"/>
            <a:ext cx="6233400" cy="79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200">
                <a:solidFill>
                  <a:srgbClr val="38761D"/>
                </a:solidFill>
              </a:rPr>
              <a:t>Normal steps of system design</a:t>
            </a:r>
            <a:endParaRPr b="1" sz="3200">
              <a:solidFill>
                <a:srgbClr val="38761D"/>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Metadata Sha</a:t>
            </a:r>
            <a:r>
              <a:rPr lang="en"/>
              <a:t>rding </a:t>
            </a:r>
            <a:r>
              <a:rPr lang="en" sz="2133"/>
              <a:t>distribute our data onto multiple machines wisely</a:t>
            </a:r>
            <a:endParaRPr sz="2133"/>
          </a:p>
        </p:txBody>
      </p:sp>
      <p:sp>
        <p:nvSpPr>
          <p:cNvPr id="192" name="Google Shape;192;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1350">
                <a:solidFill>
                  <a:srgbClr val="3D3D4E"/>
                </a:solidFill>
                <a:highlight>
                  <a:srgbClr val="FFFFFF"/>
                </a:highlight>
                <a:latin typeface="Georgia"/>
                <a:ea typeface="Georgia"/>
                <a:cs typeface="Georgia"/>
                <a:sym typeface="Georgia"/>
              </a:rPr>
              <a:t>Sharding based on UserID:</a:t>
            </a:r>
            <a:r>
              <a:rPr lang="en" sz="1350">
                <a:solidFill>
                  <a:srgbClr val="3D3D4E"/>
                </a:solidFill>
                <a:highlight>
                  <a:srgbClr val="FFFFFF"/>
                </a:highlight>
                <a:latin typeface="Georgia"/>
                <a:ea typeface="Georgia"/>
                <a:cs typeface="Georgia"/>
                <a:sym typeface="Georgia"/>
              </a:rPr>
              <a:t> </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一个用户保存在一个server</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好处：看一个用户的视频很快</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坏处：1. 搜索视频名字老费事了，需要query所有server。</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            2. 爱豆又来了，名人怎么办？单台机器立马拉胯</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            3. 以后有的人储存的多，有点人储存的少，不好distribute growing user data, moving data is costly.</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b="1" lang="en" sz="1350">
                <a:solidFill>
                  <a:srgbClr val="3D3D4E"/>
                </a:solidFill>
                <a:highlight>
                  <a:srgbClr val="FFFFFF"/>
                </a:highlight>
                <a:latin typeface="Georgia"/>
                <a:ea typeface="Georgia"/>
                <a:cs typeface="Georgia"/>
                <a:sym typeface="Georgia"/>
              </a:rPr>
              <a:t>Sharding based on VideoID:</a:t>
            </a:r>
            <a:r>
              <a:rPr lang="en" sz="1350">
                <a:solidFill>
                  <a:srgbClr val="3D3D4E"/>
                </a:solidFill>
                <a:highlight>
                  <a:srgbClr val="FFFFFF"/>
                </a:highlight>
                <a:latin typeface="Georgia"/>
                <a:ea typeface="Georgia"/>
                <a:cs typeface="Georgia"/>
                <a:sym typeface="Georgia"/>
              </a:rPr>
              <a:t> </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好处：找单个视频快</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1200"/>
              </a:spcAft>
              <a:buNone/>
            </a:pPr>
            <a:r>
              <a:rPr lang="en" sz="1350">
                <a:solidFill>
                  <a:srgbClr val="3D3D4E"/>
                </a:solidFill>
                <a:highlight>
                  <a:srgbClr val="FFFFFF"/>
                </a:highlight>
                <a:latin typeface="Georgia"/>
                <a:ea typeface="Georgia"/>
                <a:cs typeface="Georgia"/>
                <a:sym typeface="Georgia"/>
              </a:rPr>
              <a:t>坏处：找一个用户所有视频慢，另外还有popular videos 问题，当然我们也可以加cache</a:t>
            </a:r>
            <a:endParaRPr sz="1350">
              <a:solidFill>
                <a:srgbClr val="3D3D4E"/>
              </a:solidFill>
              <a:highlight>
                <a:srgbClr val="FFFFFF"/>
              </a:highlight>
              <a:latin typeface="Georgia"/>
              <a:ea typeface="Georgia"/>
              <a:cs typeface="Georgia"/>
              <a:sym typeface="Georgia"/>
            </a:endParaRPr>
          </a:p>
        </p:txBody>
      </p:sp>
      <p:sp>
        <p:nvSpPr>
          <p:cNvPr id="193" name="Google Shape;193;p32"/>
          <p:cNvSpPr txBox="1"/>
          <p:nvPr/>
        </p:nvSpPr>
        <p:spPr>
          <a:xfrm>
            <a:off x="311700" y="4510425"/>
            <a:ext cx="7218900" cy="3693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rgbClr val="212529"/>
              </a:buClr>
              <a:buSzPts val="1200"/>
              <a:buFont typeface="Roboto"/>
              <a:buChar char="●"/>
            </a:pPr>
            <a:r>
              <a:rPr lang="en" sz="1200">
                <a:solidFill>
                  <a:srgbClr val="212529"/>
                </a:solidFill>
                <a:highlight>
                  <a:srgbClr val="FFFFFF"/>
                </a:highlight>
                <a:latin typeface="Roboto"/>
                <a:ea typeface="Roboto"/>
                <a:cs typeface="Roboto"/>
                <a:sym typeface="Roboto"/>
              </a:rPr>
              <a:t>Scale the database: You can talk about database replication and sharding.</a:t>
            </a:r>
            <a:endParaRPr sz="1200">
              <a:solidFill>
                <a:srgbClr val="212529"/>
              </a:solidFill>
              <a:highlight>
                <a:srgbClr val="FFFFFF"/>
              </a:highlight>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a:p>
        </p:txBody>
      </p:sp>
      <p:sp>
        <p:nvSpPr>
          <p:cNvPr id="199" name="Google Shape;199;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知识点过多，感觉核心得分点：</a:t>
            </a:r>
            <a:endParaRPr/>
          </a:p>
          <a:p>
            <a:pPr indent="-342900" lvl="0" marL="457200" rtl="0" algn="l">
              <a:spcBef>
                <a:spcPts val="1200"/>
              </a:spcBef>
              <a:spcAft>
                <a:spcPts val="0"/>
              </a:spcAft>
              <a:buSzPts val="1800"/>
              <a:buAutoNum type="arabicPeriod"/>
            </a:pPr>
            <a:r>
              <a:rPr lang="en"/>
              <a:t>视频上传data flow</a:t>
            </a:r>
            <a:endParaRPr/>
          </a:p>
          <a:p>
            <a:pPr indent="-342900" lvl="0" marL="457200" rtl="0" algn="l">
              <a:spcBef>
                <a:spcPts val="0"/>
              </a:spcBef>
              <a:spcAft>
                <a:spcPts val="0"/>
              </a:spcAft>
              <a:buSzPts val="1800"/>
              <a:buAutoNum type="arabicPeriod"/>
            </a:pPr>
            <a:r>
              <a:rPr lang="en"/>
              <a:t>视频处理video encoding </a:t>
            </a:r>
            <a:endParaRPr/>
          </a:p>
          <a:p>
            <a:pPr indent="-342900" lvl="0" marL="457200" rtl="0" algn="l">
              <a:spcBef>
                <a:spcPts val="0"/>
              </a:spcBef>
              <a:spcAft>
                <a:spcPts val="0"/>
              </a:spcAft>
              <a:buSzPts val="1800"/>
              <a:buAutoNum type="arabicPeriod"/>
            </a:pPr>
            <a:r>
              <a:rPr lang="en"/>
              <a:t>看视频- CDN</a:t>
            </a:r>
            <a:endParaRPr/>
          </a:p>
          <a:p>
            <a:pPr indent="-342900" lvl="0" marL="457200" rtl="0" algn="l">
              <a:spcBef>
                <a:spcPts val="0"/>
              </a:spcBef>
              <a:spcAft>
                <a:spcPts val="0"/>
              </a:spcAft>
              <a:buSzPts val="1800"/>
              <a:buAutoNum type="arabicPeriod"/>
            </a:pPr>
            <a:r>
              <a:rPr lang="en"/>
              <a:t>视频搜索，db sharding trade off, Elastic Search</a:t>
            </a:r>
            <a:endParaRPr/>
          </a:p>
          <a:p>
            <a:pPr indent="0" lvl="0" marL="45720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4"/>
          <p:cNvSpPr txBox="1"/>
          <p:nvPr>
            <p:ph type="title"/>
          </p:nvPr>
        </p:nvSpPr>
        <p:spPr>
          <a:xfrm>
            <a:off x="311700" y="122225"/>
            <a:ext cx="8520600" cy="104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通讯页面</a:t>
            </a:r>
            <a:endParaRPr sz="2000"/>
          </a:p>
        </p:txBody>
      </p:sp>
      <p:sp>
        <p:nvSpPr>
          <p:cNvPr id="205" name="Google Shape;205;p34"/>
          <p:cNvSpPr txBox="1"/>
          <p:nvPr>
            <p:ph idx="1" type="body"/>
          </p:nvPr>
        </p:nvSpPr>
        <p:spPr>
          <a:xfrm>
            <a:off x="311700" y="1081475"/>
            <a:ext cx="8520600" cy="210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Bilibili  </a:t>
            </a:r>
            <a:r>
              <a:rPr lang="en" u="sng">
                <a:solidFill>
                  <a:schemeClr val="hlink"/>
                </a:solidFill>
                <a:hlinkClick r:id="rId3"/>
              </a:rPr>
              <a:t>https://space.bilibili.com/21630984</a:t>
            </a:r>
            <a:endParaRPr/>
          </a:p>
          <a:p>
            <a:pPr indent="0" lvl="0" marL="0" rtl="0" algn="l">
              <a:spcBef>
                <a:spcPts val="1200"/>
              </a:spcBef>
              <a:spcAft>
                <a:spcPts val="0"/>
              </a:spcAft>
              <a:buNone/>
            </a:pPr>
            <a:r>
              <a:rPr lang="en"/>
              <a:t>Youtube 搜索古城算法</a:t>
            </a:r>
            <a:endParaRPr/>
          </a:p>
          <a:p>
            <a:pPr indent="0" lvl="0" marL="0" rtl="0" algn="l">
              <a:spcBef>
                <a:spcPts val="1200"/>
              </a:spcBef>
              <a:spcAft>
                <a:spcPts val="0"/>
              </a:spcAft>
              <a:buNone/>
            </a:pPr>
            <a:r>
              <a:rPr lang="en" u="sng">
                <a:solidFill>
                  <a:schemeClr val="hlink"/>
                </a:solidFill>
                <a:hlinkClick r:id="rId4"/>
              </a:rPr>
              <a:t>https://www.youtube.com/c/古城算法</a:t>
            </a:r>
            <a:r>
              <a:rPr lang="en"/>
              <a:t> </a:t>
            </a:r>
            <a:endParaRPr/>
          </a:p>
          <a:p>
            <a:pPr indent="0" lvl="0" marL="0" rtl="0" algn="l">
              <a:spcBef>
                <a:spcPts val="1200"/>
              </a:spcBef>
              <a:spcAft>
                <a:spcPts val="1200"/>
              </a:spcAft>
              <a:buNone/>
            </a:pPr>
            <a:r>
              <a:rPr lang="en"/>
              <a:t>wechat	回复‘加群’可加群</a:t>
            </a:r>
            <a:endParaRPr/>
          </a:p>
        </p:txBody>
      </p:sp>
      <p:sp>
        <p:nvSpPr>
          <p:cNvPr id="206" name="Google Shape;206;p34"/>
          <p:cNvSpPr txBox="1"/>
          <p:nvPr/>
        </p:nvSpPr>
        <p:spPr>
          <a:xfrm>
            <a:off x="5885350" y="2035775"/>
            <a:ext cx="2865600" cy="8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谢谢大家的支持！请点赞订阅硬币</a:t>
            </a:r>
            <a:endParaRPr/>
          </a:p>
          <a:p>
            <a:pPr indent="0" lvl="0" marL="0" rtl="0" algn="l">
              <a:spcBef>
                <a:spcPts val="0"/>
              </a:spcBef>
              <a:spcAft>
                <a:spcPts val="0"/>
              </a:spcAft>
              <a:buNone/>
            </a:pPr>
            <a:r>
              <a:rPr lang="en"/>
              <a:t>500订阅会出一期dp总结篇</a:t>
            </a:r>
            <a:endParaRPr/>
          </a:p>
        </p:txBody>
      </p:sp>
      <p:sp>
        <p:nvSpPr>
          <p:cNvPr id="207" name="Google Shape;207;p34"/>
          <p:cNvSpPr txBox="1"/>
          <p:nvPr/>
        </p:nvSpPr>
        <p:spPr>
          <a:xfrm>
            <a:off x="5885350" y="3053500"/>
            <a:ext cx="3219600" cy="13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FF0000"/>
                </a:solidFill>
              </a:rPr>
              <a:t>免费，不要钱，不卖课，不推销，不辅导，公开资料和视频，任何人和你说钱都是骗子！</a:t>
            </a:r>
            <a:endParaRPr b="1" sz="1500">
              <a:solidFill>
                <a:srgbClr val="FF0000"/>
              </a:solidFill>
            </a:endParaRPr>
          </a:p>
        </p:txBody>
      </p:sp>
      <p:pic>
        <p:nvPicPr>
          <p:cNvPr id="208" name="Google Shape;208;p34"/>
          <p:cNvPicPr preferRelativeResize="0"/>
          <p:nvPr/>
        </p:nvPicPr>
        <p:blipFill>
          <a:blip r:embed="rId5">
            <a:alphaModFix/>
          </a:blip>
          <a:stretch>
            <a:fillRect/>
          </a:stretch>
        </p:blipFill>
        <p:spPr>
          <a:xfrm>
            <a:off x="311700" y="3157500"/>
            <a:ext cx="3942681" cy="1674075"/>
          </a:xfrm>
          <a:prstGeom prst="rect">
            <a:avLst/>
          </a:prstGeom>
          <a:noFill/>
          <a:ln>
            <a:noFill/>
          </a:ln>
        </p:spPr>
      </p:pic>
      <p:pic>
        <p:nvPicPr>
          <p:cNvPr id="209" name="Google Shape;209;p34"/>
          <p:cNvPicPr preferRelativeResize="0"/>
          <p:nvPr/>
        </p:nvPicPr>
        <p:blipFill>
          <a:blip r:embed="rId6">
            <a:alphaModFix/>
          </a:blip>
          <a:stretch>
            <a:fillRect/>
          </a:stretch>
        </p:blipFill>
        <p:spPr>
          <a:xfrm>
            <a:off x="5531350" y="372493"/>
            <a:ext cx="3219599" cy="118250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a:t>
            </a:r>
            <a:endParaRPr/>
          </a:p>
        </p:txBody>
      </p:sp>
      <p:sp>
        <p:nvSpPr>
          <p:cNvPr id="215" name="Google Shape;215;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hlink"/>
                </a:solidFill>
                <a:hlinkClick r:id="rId3"/>
              </a:rPr>
              <a:t>Netflix System Design | System Design YouTube | System Design Video Streaming App</a:t>
            </a:r>
            <a:r>
              <a:rPr lang="en"/>
              <a:t>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u="sng">
                <a:solidFill>
                  <a:schemeClr val="hlink"/>
                </a:solidFill>
                <a:hlinkClick r:id="rId4"/>
              </a:rPr>
              <a:t>Design youtube</a:t>
            </a:r>
            <a:r>
              <a:rPr lang="en"/>
              <a:t> </a:t>
            </a:r>
            <a:endParaRPr/>
          </a:p>
          <a:p>
            <a:pPr indent="0" lvl="0" marL="0" rtl="0" algn="l">
              <a:spcBef>
                <a:spcPts val="1200"/>
              </a:spcBef>
              <a:spcAft>
                <a:spcPts val="0"/>
              </a:spcAft>
              <a:buNone/>
            </a:pPr>
            <a:r>
              <a:rPr lang="en" u="sng">
                <a:solidFill>
                  <a:schemeClr val="hlink"/>
                </a:solidFill>
                <a:hlinkClick r:id="rId5"/>
              </a:rPr>
              <a:t>https://openconnect.netflix.com/Open-Connect-Overview.pdf</a:t>
            </a:r>
            <a:r>
              <a:rPr lang="en"/>
              <a:t> </a:t>
            </a:r>
            <a:endParaRPr/>
          </a:p>
          <a:p>
            <a:pPr indent="0" lvl="0" marL="0" rtl="0" algn="l">
              <a:spcBef>
                <a:spcPts val="1200"/>
              </a:spcBef>
              <a:spcAft>
                <a:spcPts val="1200"/>
              </a:spcAft>
              <a:buNone/>
            </a:pPr>
            <a:r>
              <a:rPr lang="en" u="sng">
                <a:solidFill>
                  <a:schemeClr val="hlink"/>
                </a:solidFill>
                <a:hlinkClick r:id="rId6"/>
              </a:rPr>
              <a:t>https://www.youtube.com/watch?v=NBO88PLGIis&amp;ab_channel=TheTechGranth</a:t>
            </a:r>
            <a:r>
              <a:rPr lang="en"/>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388620" lvl="0" marL="457200" rtl="0" algn="l">
              <a:spcBef>
                <a:spcPts val="0"/>
              </a:spcBef>
              <a:spcAft>
                <a:spcPts val="0"/>
              </a:spcAft>
              <a:buSzPct val="100000"/>
              <a:buAutoNum type="arabicPeriod"/>
            </a:pPr>
            <a:r>
              <a:rPr lang="en"/>
              <a:t>Requirement clarification</a:t>
            </a:r>
            <a:endParaRPr/>
          </a:p>
        </p:txBody>
      </p:sp>
      <p:sp>
        <p:nvSpPr>
          <p:cNvPr id="68" name="Google Shape;68;p15"/>
          <p:cNvSpPr txBox="1"/>
          <p:nvPr>
            <p:ph idx="1" type="body"/>
          </p:nvPr>
        </p:nvSpPr>
        <p:spPr>
          <a:xfrm>
            <a:off x="311700" y="1152475"/>
            <a:ext cx="8520600" cy="3902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solidFill>
                  <a:schemeClr val="dk1"/>
                </a:solidFill>
              </a:rPr>
              <a:t>functional requirements:</a:t>
            </a:r>
            <a:endParaRPr>
              <a:solidFill>
                <a:schemeClr val="dk1"/>
              </a:solidFill>
            </a:endParaRPr>
          </a:p>
          <a:p>
            <a:pPr indent="-334327" lvl="0" marL="457200" rtl="0" algn="l">
              <a:spcBef>
                <a:spcPts val="1200"/>
              </a:spcBef>
              <a:spcAft>
                <a:spcPts val="0"/>
              </a:spcAft>
              <a:buClr>
                <a:schemeClr val="dk1"/>
              </a:buClr>
              <a:buSzPct val="100000"/>
              <a:buAutoNum type="arabicPeriod"/>
            </a:pPr>
            <a:r>
              <a:rPr lang="en">
                <a:solidFill>
                  <a:schemeClr val="dk1"/>
                </a:solidFill>
              </a:rPr>
              <a:t>用户可以上传视频</a:t>
            </a:r>
            <a:endParaRPr>
              <a:solidFill>
                <a:schemeClr val="dk1"/>
              </a:solidFill>
            </a:endParaRPr>
          </a:p>
          <a:p>
            <a:pPr indent="-334327" lvl="0" marL="457200" rtl="0" algn="l">
              <a:spcBef>
                <a:spcPts val="0"/>
              </a:spcBef>
              <a:spcAft>
                <a:spcPts val="0"/>
              </a:spcAft>
              <a:buClr>
                <a:schemeClr val="dk1"/>
              </a:buClr>
              <a:buSzPct val="100000"/>
              <a:buAutoNum type="arabicPeriod"/>
            </a:pPr>
            <a:r>
              <a:rPr lang="en">
                <a:solidFill>
                  <a:schemeClr val="dk1"/>
                </a:solidFill>
              </a:rPr>
              <a:t>用户可以观看视频 (分享转发)</a:t>
            </a:r>
            <a:endParaRPr>
              <a:solidFill>
                <a:schemeClr val="dk1"/>
              </a:solidFill>
            </a:endParaRPr>
          </a:p>
          <a:p>
            <a:pPr indent="-334327" lvl="0" marL="457200" rtl="0" algn="l">
              <a:spcBef>
                <a:spcPts val="0"/>
              </a:spcBef>
              <a:spcAft>
                <a:spcPts val="0"/>
              </a:spcAft>
              <a:buClr>
                <a:schemeClr val="dk1"/>
              </a:buClr>
              <a:buSzPct val="100000"/>
              <a:buAutoNum type="arabicPeriod"/>
            </a:pPr>
            <a:r>
              <a:rPr lang="en">
                <a:solidFill>
                  <a:schemeClr val="dk1"/>
                </a:solidFill>
              </a:rPr>
              <a:t>用户可以搜索视频 (根据视频名字)</a:t>
            </a:r>
            <a:endParaRPr>
              <a:solidFill>
                <a:schemeClr val="dk1"/>
              </a:solidFill>
            </a:endParaRPr>
          </a:p>
          <a:p>
            <a:pPr indent="-334327" lvl="0" marL="457200" rtl="0" algn="l">
              <a:spcBef>
                <a:spcPts val="0"/>
              </a:spcBef>
              <a:spcAft>
                <a:spcPts val="0"/>
              </a:spcAft>
              <a:buClr>
                <a:schemeClr val="dk1"/>
              </a:buClr>
              <a:buSzPct val="100000"/>
              <a:buAutoNum type="arabicPeriod"/>
            </a:pPr>
            <a:r>
              <a:rPr lang="en">
                <a:solidFill>
                  <a:schemeClr val="dk1"/>
                </a:solidFill>
              </a:rPr>
              <a:t>用户可以改变视频分辨率，码率</a:t>
            </a:r>
            <a:endParaRPr>
              <a:solidFill>
                <a:schemeClr val="dk1"/>
              </a:solidFill>
            </a:endParaRPr>
          </a:p>
          <a:p>
            <a:pPr indent="-334327" lvl="0" marL="457200" rtl="0" algn="l">
              <a:spcBef>
                <a:spcPts val="0"/>
              </a:spcBef>
              <a:spcAft>
                <a:spcPts val="0"/>
              </a:spcAft>
              <a:buClr>
                <a:schemeClr val="dk1"/>
              </a:buClr>
              <a:buSzPct val="100000"/>
              <a:buAutoNum type="arabicPeriod"/>
            </a:pPr>
            <a:r>
              <a:rPr lang="en">
                <a:solidFill>
                  <a:schemeClr val="dk1"/>
                </a:solidFill>
              </a:rPr>
              <a:t>视频信息记录，likes/dislikes，total views，commments</a:t>
            </a:r>
            <a:endParaRPr>
              <a:solidFill>
                <a:schemeClr val="dk1"/>
              </a:solidFill>
            </a:endParaRPr>
          </a:p>
          <a:p>
            <a:pPr indent="0" lvl="0" marL="0" rtl="0" algn="l">
              <a:spcBef>
                <a:spcPts val="1200"/>
              </a:spcBef>
              <a:spcAft>
                <a:spcPts val="0"/>
              </a:spcAft>
              <a:buNone/>
            </a:pPr>
            <a:r>
              <a:rPr lang="en">
                <a:solidFill>
                  <a:schemeClr val="dk1"/>
                </a:solidFill>
              </a:rPr>
              <a:t>non-functional requirements:</a:t>
            </a:r>
            <a:endParaRPr>
              <a:solidFill>
                <a:schemeClr val="dk1"/>
              </a:solidFill>
            </a:endParaRPr>
          </a:p>
          <a:p>
            <a:pPr indent="-334327" lvl="0" marL="457200" rtl="0" algn="l">
              <a:spcBef>
                <a:spcPts val="1200"/>
              </a:spcBef>
              <a:spcAft>
                <a:spcPts val="0"/>
              </a:spcAft>
              <a:buClr>
                <a:schemeClr val="dk1"/>
              </a:buClr>
              <a:buSzPct val="100000"/>
              <a:buAutoNum type="arabicPeriod"/>
            </a:pPr>
            <a:r>
              <a:rPr lang="en">
                <a:solidFill>
                  <a:schemeClr val="dk1"/>
                </a:solidFill>
              </a:rPr>
              <a:t>reliable, 上传的视频不会丢失</a:t>
            </a:r>
            <a:endParaRPr>
              <a:solidFill>
                <a:schemeClr val="dk1"/>
              </a:solidFill>
            </a:endParaRPr>
          </a:p>
          <a:p>
            <a:pPr indent="-334327" lvl="0" marL="457200" rtl="0" algn="l">
              <a:spcBef>
                <a:spcPts val="0"/>
              </a:spcBef>
              <a:spcAft>
                <a:spcPts val="0"/>
              </a:spcAft>
              <a:buClr>
                <a:schemeClr val="dk1"/>
              </a:buClr>
              <a:buSzPct val="100000"/>
              <a:buAutoNum type="arabicPeriod"/>
            </a:pPr>
            <a:r>
              <a:rPr lang="en">
                <a:solidFill>
                  <a:schemeClr val="dk1"/>
                </a:solidFill>
              </a:rPr>
              <a:t>available, 网络断了之后也可以继续看</a:t>
            </a:r>
            <a:endParaRPr>
              <a:solidFill>
                <a:schemeClr val="dk1"/>
              </a:solidFill>
            </a:endParaRPr>
          </a:p>
          <a:p>
            <a:pPr indent="-334327" lvl="0" marL="457200" rtl="0" algn="l">
              <a:spcBef>
                <a:spcPts val="0"/>
              </a:spcBef>
              <a:spcAft>
                <a:spcPts val="0"/>
              </a:spcAft>
              <a:buClr>
                <a:schemeClr val="dk1"/>
              </a:buClr>
              <a:buSzPct val="100000"/>
              <a:buAutoNum type="arabicPeriod"/>
            </a:pPr>
            <a:r>
              <a:rPr lang="en">
                <a:solidFill>
                  <a:schemeClr val="dk1"/>
                </a:solidFill>
              </a:rPr>
              <a:t>real-time, 不能太卡顿</a:t>
            </a:r>
            <a:endParaRPr>
              <a:solidFill>
                <a:schemeClr val="dk1"/>
              </a:solidFill>
            </a:endParaRPr>
          </a:p>
          <a:p>
            <a:pPr indent="0" lvl="0" marL="0" rtl="0" algn="l">
              <a:spcBef>
                <a:spcPts val="1200"/>
              </a:spcBef>
              <a:spcAft>
                <a:spcPts val="1200"/>
              </a:spcAft>
              <a:buNone/>
            </a:pPr>
            <a:r>
              <a:rPr lang="en">
                <a:solidFill>
                  <a:schemeClr val="dk1"/>
                </a:solidFill>
              </a:rPr>
              <a:t>不考虑的有：视频推荐，TopK popular视频, 订阅channel，个人喜爱列表，多语言翻译，插入广告</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1324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a:t>
            </a:r>
            <a:r>
              <a:rPr lang="en"/>
              <a:t>Scale of the system - data size</a:t>
            </a:r>
            <a:endParaRPr/>
          </a:p>
        </p:txBody>
      </p:sp>
      <p:sp>
        <p:nvSpPr>
          <p:cNvPr id="74" name="Google Shape;74;p16"/>
          <p:cNvSpPr txBox="1"/>
          <p:nvPr>
            <p:ph idx="1" type="body"/>
          </p:nvPr>
        </p:nvSpPr>
        <p:spPr>
          <a:xfrm>
            <a:off x="0" y="705150"/>
            <a:ext cx="9144000" cy="44385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youtube 有20亿用户，DAU 算一半10亿=1000M, 每个人每天看5个跳舞小视频，计算得到   </a:t>
            </a:r>
            <a:endParaRPr/>
          </a:p>
          <a:p>
            <a:pPr indent="0" lvl="0" marL="0" rtl="0" algn="l">
              <a:spcBef>
                <a:spcPts val="1200"/>
              </a:spcBef>
              <a:spcAft>
                <a:spcPts val="0"/>
              </a:spcAft>
              <a:buNone/>
            </a:pPr>
            <a:r>
              <a:rPr lang="en"/>
              <a:t>1000M * 5 / 86400 sec = 57k videos/sec </a:t>
            </a:r>
            <a:endParaRPr/>
          </a:p>
          <a:p>
            <a:pPr indent="0" lvl="0" marL="0" rtl="0" algn="l">
              <a:spcBef>
                <a:spcPts val="1200"/>
              </a:spcBef>
              <a:spcAft>
                <a:spcPts val="0"/>
              </a:spcAft>
              <a:buNone/>
            </a:pPr>
            <a:r>
              <a:rPr lang="en"/>
              <a:t>我们默认upload: view比例是1：200，每个上传的视频有200个观看量(我的视频只有100，远远低于平均值大家要加油啊)，我们得到每秒视频上传的TPS</a:t>
            </a:r>
            <a:endParaRPr/>
          </a:p>
          <a:p>
            <a:pPr indent="0" lvl="0" marL="0" rtl="0" algn="l">
              <a:spcBef>
                <a:spcPts val="1200"/>
              </a:spcBef>
              <a:spcAft>
                <a:spcPts val="0"/>
              </a:spcAft>
              <a:buNone/>
            </a:pPr>
            <a:r>
              <a:rPr lang="en"/>
              <a:t>57K / 200 = 285 videos/sec</a:t>
            </a:r>
            <a:endParaRPr/>
          </a:p>
          <a:p>
            <a:pPr indent="0" lvl="0" marL="0" rtl="0" algn="l">
              <a:spcBef>
                <a:spcPts val="1200"/>
              </a:spcBef>
              <a:spcAft>
                <a:spcPts val="0"/>
              </a:spcAft>
              <a:buNone/>
            </a:pPr>
            <a:r>
              <a:rPr b="1" lang="en">
                <a:solidFill>
                  <a:schemeClr val="dk1"/>
                </a:solidFill>
              </a:rPr>
              <a:t>Storage Estimates: </a:t>
            </a:r>
            <a:r>
              <a:rPr lang="en"/>
              <a:t>每</a:t>
            </a:r>
            <a:r>
              <a:rPr lang="en"/>
              <a:t>分钟</a:t>
            </a:r>
            <a:r>
              <a:rPr lang="en"/>
              <a:t>视频50m,要保存多格式</a:t>
            </a:r>
            <a:endParaRPr/>
          </a:p>
          <a:p>
            <a:pPr indent="0" lvl="0" marL="0" rtl="0" algn="l">
              <a:spcBef>
                <a:spcPts val="1200"/>
              </a:spcBef>
              <a:spcAft>
                <a:spcPts val="0"/>
              </a:spcAft>
              <a:buNone/>
            </a:pPr>
            <a:r>
              <a:rPr lang="en"/>
              <a:t>300（285）上传速度 * 60 * 10分钟时长 / 60 =   3000小时视频每小时上传</a:t>
            </a:r>
            <a:endParaRPr/>
          </a:p>
          <a:p>
            <a:pPr indent="0" lvl="0" marL="0" rtl="0" algn="l">
              <a:spcBef>
                <a:spcPts val="1200"/>
              </a:spcBef>
              <a:spcAft>
                <a:spcPts val="0"/>
              </a:spcAft>
              <a:buNone/>
            </a:pPr>
            <a:r>
              <a:rPr lang="en"/>
              <a:t>3000hours * 60min * 50m = 9TB/min(150GB/sec) </a:t>
            </a:r>
            <a:endParaRPr/>
          </a:p>
          <a:p>
            <a:pPr indent="0" lvl="0" marL="0" rtl="0" algn="l">
              <a:spcBef>
                <a:spcPts val="1200"/>
              </a:spcBef>
              <a:spcAft>
                <a:spcPts val="0"/>
              </a:spcAft>
              <a:buNone/>
            </a:pPr>
            <a:r>
              <a:rPr b="1" lang="en">
                <a:solidFill>
                  <a:schemeClr val="dk1"/>
                </a:solidFill>
              </a:rPr>
              <a:t>Bandwidth estimates: 上传</a:t>
            </a:r>
            <a:r>
              <a:rPr lang="en"/>
              <a:t>3000小时 * 60min * 10mb=1.8TB/min(30GB/sec)</a:t>
            </a:r>
            <a:endParaRPr/>
          </a:p>
          <a:p>
            <a:pPr indent="0" lvl="0" marL="0" rtl="0" algn="l">
              <a:spcBef>
                <a:spcPts val="1200"/>
              </a:spcBef>
              <a:spcAft>
                <a:spcPts val="1200"/>
              </a:spcAft>
              <a:buClr>
                <a:schemeClr val="dk1"/>
              </a:buClr>
              <a:buSzPts val="1100"/>
              <a:buFont typeface="Arial"/>
              <a:buNone/>
            </a:pPr>
            <a:r>
              <a:rPr lang="en"/>
              <a:t>(每分钟视频10mb带宽) 观看速度更夸张*200 = 6TB/s outgoing bandwidth</a:t>
            </a:r>
            <a:endParaRPr/>
          </a:p>
        </p:txBody>
      </p:sp>
      <p:pic>
        <p:nvPicPr>
          <p:cNvPr id="75" name="Google Shape;75;p16"/>
          <p:cNvPicPr preferRelativeResize="0"/>
          <p:nvPr/>
        </p:nvPicPr>
        <p:blipFill>
          <a:blip r:embed="rId3">
            <a:alphaModFix/>
          </a:blip>
          <a:stretch>
            <a:fillRect/>
          </a:stretch>
        </p:blipFill>
        <p:spPr>
          <a:xfrm>
            <a:off x="6750875" y="2516400"/>
            <a:ext cx="2314176" cy="1424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idx="1" type="body"/>
          </p:nvPr>
        </p:nvSpPr>
        <p:spPr>
          <a:xfrm>
            <a:off x="245400" y="198925"/>
            <a:ext cx="8520600" cy="222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或者我们更简单直接用DAU来推算，大概10%的用户每天上传一个视频，每个视频300mb</a:t>
            </a:r>
            <a:endParaRPr/>
          </a:p>
          <a:p>
            <a:pPr indent="0" lvl="0" marL="0" rtl="0" algn="l">
              <a:spcBef>
                <a:spcPts val="1200"/>
              </a:spcBef>
              <a:spcAft>
                <a:spcPts val="0"/>
              </a:spcAft>
              <a:buNone/>
            </a:pPr>
            <a:r>
              <a:rPr lang="en"/>
              <a:t>1000m* 10% * 300mb = 30000TB daily = </a:t>
            </a:r>
            <a:r>
              <a:rPr lang="en"/>
              <a:t>30000TB</a:t>
            </a:r>
            <a:r>
              <a:rPr lang="en"/>
              <a:t> / 86400 = 300GB / seconds</a:t>
            </a:r>
            <a:endParaRPr/>
          </a:p>
          <a:p>
            <a:pPr indent="0" lvl="0" marL="0" rtl="0" algn="l">
              <a:spcBef>
                <a:spcPts val="1200"/>
              </a:spcBef>
              <a:spcAft>
                <a:spcPts val="1200"/>
              </a:spcAft>
              <a:buNone/>
            </a:pPr>
            <a:r>
              <a:rPr lang="en"/>
              <a:t>和我们前面推算的150GB大致相同</a:t>
            </a:r>
            <a:endParaRPr/>
          </a:p>
        </p:txBody>
      </p:sp>
      <p:pic>
        <p:nvPicPr>
          <p:cNvPr id="81" name="Google Shape;81;p17"/>
          <p:cNvPicPr preferRelativeResize="0"/>
          <p:nvPr/>
        </p:nvPicPr>
        <p:blipFill>
          <a:blip r:embed="rId3">
            <a:alphaModFix/>
          </a:blip>
          <a:stretch>
            <a:fillRect/>
          </a:stretch>
        </p:blipFill>
        <p:spPr>
          <a:xfrm>
            <a:off x="0" y="2976598"/>
            <a:ext cx="9144001" cy="2090504"/>
          </a:xfrm>
          <a:prstGeom prst="rect">
            <a:avLst/>
          </a:prstGeom>
          <a:noFill/>
          <a:ln>
            <a:noFill/>
          </a:ln>
        </p:spPr>
      </p:pic>
      <p:sp>
        <p:nvSpPr>
          <p:cNvPr id="82" name="Google Shape;82;p17"/>
          <p:cNvSpPr txBox="1"/>
          <p:nvPr/>
        </p:nvSpPr>
        <p:spPr>
          <a:xfrm>
            <a:off x="303125" y="2453350"/>
            <a:ext cx="3713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通过google，实际数目比我们想的还多10倍</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18"/>
          <p:cNvPicPr preferRelativeResize="0"/>
          <p:nvPr/>
        </p:nvPicPr>
        <p:blipFill>
          <a:blip r:embed="rId3">
            <a:alphaModFix/>
          </a:blip>
          <a:stretch>
            <a:fillRect/>
          </a:stretch>
        </p:blipFill>
        <p:spPr>
          <a:xfrm>
            <a:off x="1127200" y="0"/>
            <a:ext cx="6778825" cy="3567626"/>
          </a:xfrm>
          <a:prstGeom prst="rect">
            <a:avLst/>
          </a:prstGeom>
          <a:noFill/>
          <a:ln>
            <a:noFill/>
          </a:ln>
        </p:spPr>
      </p:pic>
      <p:sp>
        <p:nvSpPr>
          <p:cNvPr id="88" name="Google Shape;88;p18"/>
          <p:cNvSpPr txBox="1"/>
          <p:nvPr/>
        </p:nvSpPr>
        <p:spPr>
          <a:xfrm>
            <a:off x="416775" y="3732125"/>
            <a:ext cx="7975800" cy="11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Google Cloud CDN or Amazon aws CloudFront CDN per GB $0.02</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150GB/s * 0.02$ * 86400 =</a:t>
            </a:r>
            <a:r>
              <a:rPr lang="en" sz="2250">
                <a:solidFill>
                  <a:srgbClr val="202124"/>
                </a:solidFill>
                <a:highlight>
                  <a:srgbClr val="FFFFFF"/>
                </a:highlight>
                <a:latin typeface="Roboto"/>
                <a:ea typeface="Roboto"/>
                <a:cs typeface="Roboto"/>
                <a:sym typeface="Roboto"/>
              </a:rPr>
              <a:t> $ 259,200 per day</a:t>
            </a:r>
            <a:endParaRPr/>
          </a:p>
          <a:p>
            <a:pPr indent="0" lvl="0" marL="0" rtl="0" algn="l">
              <a:spcBef>
                <a:spcPts val="0"/>
              </a:spcBef>
              <a:spcAft>
                <a:spcPts val="0"/>
              </a:spcAft>
              <a:buNone/>
            </a:pPr>
            <a:r>
              <a:t/>
            </a:r>
            <a:endParaRPr/>
          </a:p>
        </p:txBody>
      </p:sp>
      <p:sp>
        <p:nvSpPr>
          <p:cNvPr id="89" name="Google Shape;89;p18"/>
          <p:cNvSpPr txBox="1"/>
          <p:nvPr/>
        </p:nvSpPr>
        <p:spPr>
          <a:xfrm>
            <a:off x="6257075" y="3688775"/>
            <a:ext cx="27279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a:t>
            </a:r>
            <a:r>
              <a:rPr lang="en"/>
              <a:t>etFlix use Build its own CDN called OCAs(open connect Applications)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Youtube, Facebook use Akamai’s CDN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API interface </a:t>
            </a:r>
            <a:endParaRPr/>
          </a:p>
        </p:txBody>
      </p:sp>
      <p:sp>
        <p:nvSpPr>
          <p:cNvPr id="95" name="Google Shape;95;p19"/>
          <p:cNvSpPr txBox="1"/>
          <p:nvPr>
            <p:ph idx="1" type="body"/>
          </p:nvPr>
        </p:nvSpPr>
        <p:spPr>
          <a:xfrm>
            <a:off x="311700" y="1017725"/>
            <a:ext cx="8520600" cy="3943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0000"/>
                </a:solidFill>
              </a:rPr>
              <a:t>uploadVideo(api_dev_key, video_title, video_description, tags[], category_id, default_language, recording_details, video_contents)</a:t>
            </a:r>
            <a:endParaRPr>
              <a:solidFill>
                <a:srgbClr val="FF0000"/>
              </a:solidFill>
            </a:endParaRPr>
          </a:p>
          <a:p>
            <a:pPr indent="0" lvl="0" marL="0" rtl="0" algn="l">
              <a:spcBef>
                <a:spcPts val="1200"/>
              </a:spcBef>
              <a:spcAft>
                <a:spcPts val="0"/>
              </a:spcAft>
              <a:buClr>
                <a:schemeClr val="dk1"/>
              </a:buClr>
              <a:buSzPts val="1100"/>
              <a:buFont typeface="Arial"/>
              <a:buNone/>
            </a:pPr>
            <a:r>
              <a:rPr lang="en" sz="1350">
                <a:solidFill>
                  <a:srgbClr val="3D3D4E"/>
                </a:solidFill>
                <a:highlight>
                  <a:srgbClr val="FFFFFF"/>
                </a:highlight>
                <a:latin typeface="Georgia"/>
                <a:ea typeface="Georgia"/>
                <a:cs typeface="Georgia"/>
                <a:sym typeface="Georgia"/>
              </a:rPr>
              <a:t>return A successful upload will be HTTP 202 </a:t>
            </a:r>
            <a:endParaRPr/>
          </a:p>
          <a:p>
            <a:pPr indent="0" lvl="0" marL="0" rtl="0" algn="l">
              <a:spcBef>
                <a:spcPts val="1200"/>
              </a:spcBef>
              <a:spcAft>
                <a:spcPts val="0"/>
              </a:spcAft>
              <a:buClr>
                <a:schemeClr val="dk1"/>
              </a:buClr>
              <a:buSzPts val="1100"/>
              <a:buFont typeface="Arial"/>
              <a:buNone/>
            </a:pPr>
            <a:r>
              <a:rPr lang="en">
                <a:solidFill>
                  <a:srgbClr val="FF0000"/>
                </a:solidFill>
              </a:rPr>
              <a:t>searchVideo(api_dev_key, search_query, user_location, maximum_videos_to_return, page_token)</a:t>
            </a:r>
            <a:endParaRPr>
              <a:solidFill>
                <a:srgbClr val="FF0000"/>
              </a:solidFill>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return A JSON containing information about the list of video resources matching the search query.</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a:solidFill>
                  <a:srgbClr val="FF0000"/>
                </a:solidFill>
              </a:rPr>
              <a:t>streamVideo(api_dev_key, video_id, offset, codec, resolution)</a:t>
            </a:r>
            <a:endParaRPr>
              <a:solidFill>
                <a:srgbClr val="FF0000"/>
              </a:solidFill>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offset: time in seconds from the beginning of the video. </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1200"/>
              </a:spcAft>
              <a:buNone/>
            </a:pPr>
            <a:r>
              <a:rPr lang="en" sz="1350">
                <a:solidFill>
                  <a:srgbClr val="3D3D4E"/>
                </a:solidFill>
                <a:highlight>
                  <a:srgbClr val="FFFFFF"/>
                </a:highlight>
                <a:latin typeface="Georgia"/>
                <a:ea typeface="Georgia"/>
                <a:cs typeface="Georgia"/>
                <a:sym typeface="Georgia"/>
              </a:rPr>
              <a:t>return median stream</a:t>
            </a:r>
            <a:endParaRPr sz="1350">
              <a:solidFill>
                <a:srgbClr val="3D3D4E"/>
              </a:solidFill>
              <a:highlight>
                <a:srgbClr val="FFFFFF"/>
              </a:highlight>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如果mySQL, 但是我们后面有trade off</a:t>
            </a:r>
            <a:endParaRPr/>
          </a:p>
        </p:txBody>
      </p:sp>
      <p:sp>
        <p:nvSpPr>
          <p:cNvPr id="101" name="Google Shape;101;p20"/>
          <p:cNvSpPr txBox="1"/>
          <p:nvPr>
            <p:ph idx="1" type="body"/>
          </p:nvPr>
        </p:nvSpPr>
        <p:spPr>
          <a:xfrm>
            <a:off x="311700" y="1152475"/>
            <a:ext cx="2738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Video table:</a:t>
            </a:r>
            <a:endParaRPr/>
          </a:p>
          <a:p>
            <a:pPr indent="-314325" lvl="0" marL="457200" rtl="0" algn="l">
              <a:spcBef>
                <a:spcPts val="120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VideoID</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Title</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Description</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Size</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Thumbnail</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Uploader/User</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Total number of likes</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Total number of dislikes</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Total number of views</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1200"/>
              </a:spcAft>
              <a:buNone/>
            </a:pPr>
            <a:r>
              <a:t/>
            </a:r>
            <a:endParaRPr/>
          </a:p>
        </p:txBody>
      </p:sp>
      <p:sp>
        <p:nvSpPr>
          <p:cNvPr id="102" name="Google Shape;102;p20"/>
          <p:cNvSpPr txBox="1"/>
          <p:nvPr>
            <p:ph idx="1" type="body"/>
          </p:nvPr>
        </p:nvSpPr>
        <p:spPr>
          <a:xfrm>
            <a:off x="3202800" y="1152475"/>
            <a:ext cx="2738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Video commnet:</a:t>
            </a:r>
            <a:endParaRPr/>
          </a:p>
          <a:p>
            <a:pPr indent="-314325" lvl="0" marL="457200" rtl="0" algn="l">
              <a:spcBef>
                <a:spcPts val="120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CommentID</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VideoID</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UserID</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Comment</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TimeOfCreation</a:t>
            </a:r>
            <a:endParaRPr/>
          </a:p>
        </p:txBody>
      </p:sp>
      <p:sp>
        <p:nvSpPr>
          <p:cNvPr id="103" name="Google Shape;103;p20"/>
          <p:cNvSpPr txBox="1"/>
          <p:nvPr>
            <p:ph idx="1" type="body"/>
          </p:nvPr>
        </p:nvSpPr>
        <p:spPr>
          <a:xfrm>
            <a:off x="6093900" y="1200700"/>
            <a:ext cx="2738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User</a:t>
            </a:r>
            <a:r>
              <a:rPr lang="en"/>
              <a:t>:</a:t>
            </a:r>
            <a:endParaRPr/>
          </a:p>
          <a:p>
            <a:pPr indent="-314325" lvl="0" marL="457200" rtl="0" algn="l">
              <a:spcBef>
                <a:spcPts val="120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UserID</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Name</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Email</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Address</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Sex</a:t>
            </a:r>
            <a:endParaRPr sz="1350">
              <a:solidFill>
                <a:srgbClr val="3D3D4E"/>
              </a:solidFill>
              <a:highlight>
                <a:srgbClr val="FFFFFF"/>
              </a:highlight>
              <a:latin typeface="Georgia"/>
              <a:ea typeface="Georgia"/>
              <a:cs typeface="Georgia"/>
              <a:sym typeface="Georgia"/>
            </a:endParaRPr>
          </a:p>
          <a:p>
            <a:pPr indent="-314325" lvl="0" marL="457200" rtl="0" algn="l">
              <a:spcBef>
                <a:spcPts val="0"/>
              </a:spcBef>
              <a:spcAft>
                <a:spcPts val="0"/>
              </a:spcAft>
              <a:buClr>
                <a:srgbClr val="3D3D4E"/>
              </a:buClr>
              <a:buSzPts val="1350"/>
              <a:buFont typeface="Georgia"/>
              <a:buChar char="●"/>
            </a:pPr>
            <a:r>
              <a:rPr lang="en" sz="1350">
                <a:solidFill>
                  <a:srgbClr val="3D3D4E"/>
                </a:solidFill>
                <a:highlight>
                  <a:srgbClr val="FFFFFF"/>
                </a:highlight>
                <a:latin typeface="Georgia"/>
                <a:ea typeface="Georgia"/>
                <a:cs typeface="Georgia"/>
                <a:sym typeface="Georgia"/>
              </a:rPr>
              <a:t>Age</a:t>
            </a:r>
            <a:endParaRPr sz="1350">
              <a:solidFill>
                <a:srgbClr val="3D3D4E"/>
              </a:solidFill>
              <a:highlight>
                <a:srgbClr val="FFFFFF"/>
              </a:highlight>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281725" y="161025"/>
            <a:ext cx="8520600" cy="69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Database, Trade off</a:t>
            </a:r>
            <a:endParaRPr/>
          </a:p>
        </p:txBody>
      </p:sp>
      <p:sp>
        <p:nvSpPr>
          <p:cNvPr id="109" name="Google Shape;109;p21"/>
          <p:cNvSpPr txBox="1"/>
          <p:nvPr/>
        </p:nvSpPr>
        <p:spPr>
          <a:xfrm>
            <a:off x="454675" y="1136675"/>
            <a:ext cx="817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10" name="Google Shape;110;p21"/>
          <p:cNvSpPr txBox="1"/>
          <p:nvPr/>
        </p:nvSpPr>
        <p:spPr>
          <a:xfrm>
            <a:off x="20050" y="708900"/>
            <a:ext cx="5853900" cy="4434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rgbClr val="273239"/>
                </a:solidFill>
                <a:highlight>
                  <a:srgbClr val="FFFFFF"/>
                </a:highlight>
              </a:rPr>
              <a:t>Netflix uses two different databases and one Amazon S3.</a:t>
            </a:r>
            <a:endParaRPr sz="1300">
              <a:solidFill>
                <a:srgbClr val="273239"/>
              </a:solidFill>
              <a:highlight>
                <a:srgbClr val="FFFFFF"/>
              </a:highlight>
            </a:endParaRPr>
          </a:p>
          <a:p>
            <a:pPr indent="0" lvl="0" marL="0" rtl="0" algn="l">
              <a:lnSpc>
                <a:spcPct val="115000"/>
              </a:lnSpc>
              <a:spcBef>
                <a:spcPts val="800"/>
              </a:spcBef>
              <a:spcAft>
                <a:spcPts val="0"/>
              </a:spcAft>
              <a:buNone/>
            </a:pPr>
            <a:r>
              <a:rPr lang="en" sz="1300">
                <a:solidFill>
                  <a:srgbClr val="273239"/>
                </a:solidFill>
                <a:highlight>
                  <a:srgbClr val="FFFFFF"/>
                </a:highlight>
              </a:rPr>
              <a:t>MySQL(RDBMS) and Cassandra(NoSQL) for different purposes. </a:t>
            </a:r>
            <a:endParaRPr sz="1300">
              <a:solidFill>
                <a:srgbClr val="273239"/>
              </a:solidFill>
              <a:highlight>
                <a:srgbClr val="FFFFFF"/>
              </a:highlight>
            </a:endParaRPr>
          </a:p>
          <a:p>
            <a:pPr indent="0" lvl="0" marL="0" rtl="0" algn="l">
              <a:lnSpc>
                <a:spcPct val="115000"/>
              </a:lnSpc>
              <a:spcBef>
                <a:spcPts val="800"/>
              </a:spcBef>
              <a:spcAft>
                <a:spcPts val="0"/>
              </a:spcAft>
              <a:buNone/>
            </a:pPr>
            <a:r>
              <a:rPr lang="en" sz="1300">
                <a:solidFill>
                  <a:srgbClr val="273239"/>
                </a:solidFill>
                <a:highlight>
                  <a:srgbClr val="FFFFFF"/>
                </a:highlight>
              </a:rPr>
              <a:t>Pure video chunks .saved in Amazon S3</a:t>
            </a:r>
            <a:endParaRPr sz="1300">
              <a:solidFill>
                <a:srgbClr val="273239"/>
              </a:solidFill>
              <a:highlight>
                <a:srgbClr val="FFFFFF"/>
              </a:highlight>
            </a:endParaRPr>
          </a:p>
          <a:p>
            <a:pPr indent="0" lvl="0" marL="0" rtl="0" algn="l">
              <a:lnSpc>
                <a:spcPct val="115000"/>
              </a:lnSpc>
              <a:spcBef>
                <a:spcPts val="800"/>
              </a:spcBef>
              <a:spcAft>
                <a:spcPts val="0"/>
              </a:spcAft>
              <a:buNone/>
            </a:pPr>
            <a:r>
              <a:t/>
            </a:r>
            <a:endParaRPr sz="1300">
              <a:solidFill>
                <a:srgbClr val="273239"/>
              </a:solidFill>
              <a:highlight>
                <a:srgbClr val="FFFFFF"/>
              </a:highlight>
            </a:endParaRPr>
          </a:p>
          <a:p>
            <a:pPr indent="0" lvl="0" marL="0" rtl="0" algn="l">
              <a:lnSpc>
                <a:spcPct val="115000"/>
              </a:lnSpc>
              <a:spcBef>
                <a:spcPts val="800"/>
              </a:spcBef>
              <a:spcAft>
                <a:spcPts val="0"/>
              </a:spcAft>
              <a:buNone/>
            </a:pPr>
            <a:r>
              <a:rPr b="1" lang="en" sz="1200">
                <a:solidFill>
                  <a:srgbClr val="273239"/>
                </a:solidFill>
                <a:highlight>
                  <a:srgbClr val="FFFFFF"/>
                </a:highlight>
              </a:rPr>
              <a:t>EC2 Deployed MySQL</a:t>
            </a:r>
            <a:endParaRPr b="1" sz="1200">
              <a:solidFill>
                <a:srgbClr val="273239"/>
              </a:solidFill>
              <a:highlight>
                <a:srgbClr val="FFFFFF"/>
              </a:highlight>
            </a:endParaRPr>
          </a:p>
          <a:p>
            <a:pPr indent="0" lvl="0" marL="0" rtl="0" algn="l">
              <a:lnSpc>
                <a:spcPct val="115000"/>
              </a:lnSpc>
              <a:spcBef>
                <a:spcPts val="0"/>
              </a:spcBef>
              <a:spcAft>
                <a:spcPts val="0"/>
              </a:spcAft>
              <a:buNone/>
            </a:pPr>
            <a:r>
              <a:rPr lang="en" sz="1300">
                <a:solidFill>
                  <a:srgbClr val="273239"/>
                </a:solidFill>
                <a:highlight>
                  <a:srgbClr val="FFFFFF"/>
                </a:highlight>
              </a:rPr>
              <a:t>Netflix saves data like billing information, user information, and transaction information in MySQL because it needs ACID compliance. Netflix has a master-master setup for MySQL and it is deployed on Amazon large EC2 instances using InnoDB.</a:t>
            </a:r>
            <a:endParaRPr sz="1300">
              <a:solidFill>
                <a:srgbClr val="273239"/>
              </a:solidFill>
              <a:highlight>
                <a:srgbClr val="FFFFFF"/>
              </a:highlight>
            </a:endParaRPr>
          </a:p>
          <a:p>
            <a:pPr indent="0" lvl="0" marL="0" rtl="0" algn="l">
              <a:lnSpc>
                <a:spcPct val="115000"/>
              </a:lnSpc>
              <a:spcBef>
                <a:spcPts val="800"/>
              </a:spcBef>
              <a:spcAft>
                <a:spcPts val="0"/>
              </a:spcAft>
              <a:buNone/>
            </a:pPr>
            <a:r>
              <a:rPr lang="en" sz="1300">
                <a:solidFill>
                  <a:srgbClr val="273239"/>
                </a:solidFill>
                <a:highlight>
                  <a:srgbClr val="FFFFFF"/>
                </a:highlight>
              </a:rPr>
              <a:t>The setup follows the “</a:t>
            </a:r>
            <a:r>
              <a:rPr b="1" lang="en" sz="1300">
                <a:solidFill>
                  <a:srgbClr val="273239"/>
                </a:solidFill>
                <a:highlight>
                  <a:srgbClr val="FFFFFF"/>
                </a:highlight>
              </a:rPr>
              <a:t>Synchronous replication protocol</a:t>
            </a:r>
            <a:r>
              <a:rPr lang="en" sz="1300">
                <a:solidFill>
                  <a:srgbClr val="273239"/>
                </a:solidFill>
                <a:highlight>
                  <a:srgbClr val="FFFFFF"/>
                </a:highlight>
              </a:rPr>
              <a:t>” where if the write happens to the primary master node then it will be also replicated to another master node. The acknowledgment will be sent only if both the primary and remote master nodes write have been confirmed. This ensures the high availability of data.</a:t>
            </a:r>
            <a:endParaRPr sz="1300">
              <a:solidFill>
                <a:srgbClr val="273239"/>
              </a:solidFill>
              <a:highlight>
                <a:srgbClr val="FFFFFF"/>
              </a:highlight>
            </a:endParaRPr>
          </a:p>
          <a:p>
            <a:pPr indent="0" lvl="0" marL="0" rtl="0" algn="l">
              <a:lnSpc>
                <a:spcPct val="115000"/>
              </a:lnSpc>
              <a:spcBef>
                <a:spcPts val="800"/>
              </a:spcBef>
              <a:spcAft>
                <a:spcPts val="800"/>
              </a:spcAft>
              <a:buNone/>
            </a:pPr>
            <a:r>
              <a:rPr lang="en" sz="1300">
                <a:solidFill>
                  <a:srgbClr val="273239"/>
                </a:solidFill>
                <a:highlight>
                  <a:srgbClr val="FFFFFF"/>
                </a:highlight>
              </a:rPr>
              <a:t>Netflix has set up the read replica for each and every node (local, as well as cross-region). This ensures high availability and scalability.</a:t>
            </a:r>
            <a:endParaRPr sz="1300">
              <a:solidFill>
                <a:srgbClr val="273239"/>
              </a:solidFill>
              <a:highlight>
                <a:srgbClr val="FFFFFF"/>
              </a:highlight>
            </a:endParaRPr>
          </a:p>
        </p:txBody>
      </p:sp>
      <p:pic>
        <p:nvPicPr>
          <p:cNvPr id="111" name="Google Shape;111;p21"/>
          <p:cNvPicPr preferRelativeResize="0"/>
          <p:nvPr/>
        </p:nvPicPr>
        <p:blipFill>
          <a:blip r:embed="rId3">
            <a:alphaModFix/>
          </a:blip>
          <a:stretch>
            <a:fillRect/>
          </a:stretch>
        </p:blipFill>
        <p:spPr>
          <a:xfrm>
            <a:off x="5778100" y="3047170"/>
            <a:ext cx="3365900" cy="2096325"/>
          </a:xfrm>
          <a:prstGeom prst="rect">
            <a:avLst/>
          </a:prstGeom>
          <a:noFill/>
          <a:ln>
            <a:noFill/>
          </a:ln>
        </p:spPr>
      </p:pic>
      <p:sp>
        <p:nvSpPr>
          <p:cNvPr id="112" name="Google Shape;112;p21"/>
          <p:cNvSpPr txBox="1"/>
          <p:nvPr/>
        </p:nvSpPr>
        <p:spPr>
          <a:xfrm>
            <a:off x="5737525" y="737175"/>
            <a:ext cx="30000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What is synchronous replication? - Definition from WhatIs.com</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DDIA 153页，</a:t>
            </a:r>
            <a:r>
              <a:rPr lang="en"/>
              <a:t>这里可以展开讲很多，大意是sync可以保证down一个master继续还有其他follower有最新data，二者对比以及semi-sync replication请大家自己翻书，</a:t>
            </a:r>
            <a:endParaRPr/>
          </a:p>
          <a:p>
            <a:pPr indent="0" lvl="0" marL="0" rtl="0" algn="l">
              <a:spcBef>
                <a:spcPts val="0"/>
              </a:spcBef>
              <a:spcAft>
                <a:spcPts val="0"/>
              </a:spcAft>
              <a:buNone/>
            </a:pPr>
            <a:r>
              <a:rPr lang="en"/>
              <a:t>DDIA yyds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